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2"/>
  </p:notesMasterIdLst>
  <p:sldIdLst>
    <p:sldId id="292" r:id="rId3"/>
    <p:sldId id="334" r:id="rId4"/>
    <p:sldId id="335" r:id="rId5"/>
    <p:sldId id="336" r:id="rId6"/>
    <p:sldId id="379" r:id="rId7"/>
    <p:sldId id="337" r:id="rId8"/>
    <p:sldId id="376" r:id="rId9"/>
    <p:sldId id="377" r:id="rId10"/>
    <p:sldId id="338" r:id="rId11"/>
    <p:sldId id="37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75" r:id="rId25"/>
    <p:sldId id="351" r:id="rId26"/>
    <p:sldId id="352" r:id="rId27"/>
    <p:sldId id="353" r:id="rId28"/>
    <p:sldId id="380" r:id="rId29"/>
    <p:sldId id="354"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E63"/>
    <a:srgbClr val="B1B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66" d="100"/>
          <a:sy n="66" d="100"/>
        </p:scale>
        <p:origin x="-8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ME\My%20Documents\Botanical%20Product%20Consulting\Customers\Kevita\J%20AOAC%20Manuscript\Calibration%20Curve%20for%20SL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a:t>
            </a:r>
            <a:r>
              <a:rPr lang="en-US" sz="1200" baseline="0"/>
              <a:t> ABV</a:t>
            </a:r>
            <a:endParaRPr lang="en-US" sz="1200"/>
          </a:p>
        </c:rich>
      </c:tx>
      <c:layout>
        <c:manualLayout>
          <c:xMode val="edge"/>
          <c:yMode val="edge"/>
          <c:x val="0.456874890638672"/>
          <c:y val="0.874074074074079"/>
        </c:manualLayout>
      </c:layout>
      <c:overlay val="0"/>
    </c:title>
    <c:autoTitleDeleted val="0"/>
    <c:plotArea>
      <c:layout>
        <c:manualLayout>
          <c:layoutTarget val="inner"/>
          <c:xMode val="edge"/>
          <c:yMode val="edge"/>
          <c:x val="0.143391294838145"/>
          <c:y val="0.155842811315252"/>
          <c:w val="0.819011592300962"/>
          <c:h val="0.616450277048705"/>
        </c:manualLayout>
      </c:layout>
      <c:scatterChart>
        <c:scatterStyle val="lineMarker"/>
        <c:varyColors val="0"/>
        <c:ser>
          <c:idx val="0"/>
          <c:order val="0"/>
          <c:tx>
            <c:strRef>
              <c:f>MAIN!$L$7</c:f>
              <c:strCache>
                <c:ptCount val="1"/>
                <c:pt idx="0">
                  <c:v>Area</c:v>
                </c:pt>
              </c:strCache>
            </c:strRef>
          </c:tx>
          <c:spPr>
            <a:ln w="28575">
              <a:noFill/>
            </a:ln>
          </c:spPr>
          <c:marker>
            <c:symbol val="square"/>
            <c:size val="6"/>
            <c:spPr>
              <a:solidFill>
                <a:schemeClr val="tx1"/>
              </a:solidFill>
              <a:ln>
                <a:solidFill>
                  <a:schemeClr val="bg1"/>
                </a:solidFill>
              </a:ln>
            </c:spPr>
          </c:marker>
          <c:xVal>
            <c:numRef>
              <c:f>MAIN!$K$8:$K$16</c:f>
              <c:numCache>
                <c:formatCode>General</c:formatCode>
                <c:ptCount val="9"/>
                <c:pt idx="0">
                  <c:v>0.00508640000000002</c:v>
                </c:pt>
                <c:pt idx="1">
                  <c:v>0.0127164</c:v>
                </c:pt>
                <c:pt idx="2">
                  <c:v>0.0508640000000001</c:v>
                </c:pt>
                <c:pt idx="3">
                  <c:v>0.101728</c:v>
                </c:pt>
                <c:pt idx="4">
                  <c:v>0.25432</c:v>
                </c:pt>
                <c:pt idx="5">
                  <c:v>1.01728</c:v>
                </c:pt>
                <c:pt idx="6">
                  <c:v>2.5432</c:v>
                </c:pt>
                <c:pt idx="7">
                  <c:v>4.069199999999999</c:v>
                </c:pt>
                <c:pt idx="8">
                  <c:v>5.0864</c:v>
                </c:pt>
              </c:numCache>
            </c:numRef>
          </c:xVal>
          <c:yVal>
            <c:numRef>
              <c:f>MAIN!$L$8:$L$16</c:f>
              <c:numCache>
                <c:formatCode>General</c:formatCode>
                <c:ptCount val="9"/>
                <c:pt idx="0">
                  <c:v>2322.0</c:v>
                </c:pt>
                <c:pt idx="1">
                  <c:v>6065.0</c:v>
                </c:pt>
                <c:pt idx="2">
                  <c:v>24332.0</c:v>
                </c:pt>
                <c:pt idx="3">
                  <c:v>48336.0</c:v>
                </c:pt>
                <c:pt idx="4">
                  <c:v>119812.0</c:v>
                </c:pt>
                <c:pt idx="5">
                  <c:v>491341.0</c:v>
                </c:pt>
                <c:pt idx="6">
                  <c:v>1.231943E6</c:v>
                </c:pt>
                <c:pt idx="7">
                  <c:v>1.902647E6</c:v>
                </c:pt>
                <c:pt idx="8">
                  <c:v>2.391758E6</c:v>
                </c:pt>
              </c:numCache>
            </c:numRef>
          </c:yVal>
          <c:smooth val="0"/>
          <c:extLst xmlns:c16r2="http://schemas.microsoft.com/office/drawing/2015/06/chart">
            <c:ext xmlns:c16="http://schemas.microsoft.com/office/drawing/2014/chart" uri="{C3380CC4-5D6E-409C-BE32-E72D297353CC}">
              <c16:uniqueId val="{00000000-D0DE-4EC1-A549-40E943394CF7}"/>
            </c:ext>
          </c:extLst>
        </c:ser>
        <c:dLbls>
          <c:showLegendKey val="0"/>
          <c:showVal val="0"/>
          <c:showCatName val="0"/>
          <c:showSerName val="0"/>
          <c:showPercent val="0"/>
          <c:showBubbleSize val="0"/>
        </c:dLbls>
        <c:axId val="-2127514168"/>
        <c:axId val="-2127524520"/>
      </c:scatterChart>
      <c:valAx>
        <c:axId val="-2127514168"/>
        <c:scaling>
          <c:orientation val="minMax"/>
        </c:scaling>
        <c:delete val="0"/>
        <c:axPos val="b"/>
        <c:numFmt formatCode="General" sourceLinked="1"/>
        <c:majorTickMark val="out"/>
        <c:minorTickMark val="none"/>
        <c:tickLblPos val="nextTo"/>
        <c:crossAx val="-2127524520"/>
        <c:crosses val="autoZero"/>
        <c:crossBetween val="midCat"/>
      </c:valAx>
      <c:valAx>
        <c:axId val="-2127524520"/>
        <c:scaling>
          <c:orientation val="minMax"/>
        </c:scaling>
        <c:delete val="0"/>
        <c:axPos val="l"/>
        <c:majorGridlines/>
        <c:numFmt formatCode="General" sourceLinked="1"/>
        <c:majorTickMark val="out"/>
        <c:minorTickMark val="none"/>
        <c:tickLblPos val="nextTo"/>
        <c:crossAx val="-2127514168"/>
        <c:crosses val="autoZero"/>
        <c:crossBetween val="midCat"/>
        <c:dispUnits>
          <c:builtInUnit val="hundredThousands"/>
          <c:dispUnitsLbl>
            <c:layout>
              <c:manualLayout>
                <c:xMode val="edge"/>
                <c:yMode val="edge"/>
                <c:x val="0.027777777777778"/>
                <c:y val="0.338322032662586"/>
              </c:manualLayout>
            </c:layout>
            <c:tx>
              <c:rich>
                <a:bodyPr/>
                <a:lstStyle/>
                <a:p>
                  <a:pPr>
                    <a:defRPr sz="1200"/>
                  </a:pPr>
                  <a:r>
                    <a:rPr lang="en-US" sz="1200"/>
                    <a:t> Area </a:t>
                  </a:r>
                  <a:r>
                    <a:rPr lang="en-US" sz="1200" b="0"/>
                    <a:t>(x 100,000)</a:t>
                  </a:r>
                </a:p>
              </c:rich>
            </c:tx>
          </c:dispUnitsLbl>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F3E66-E737-4487-8027-39C070661214}" type="datetimeFigureOut">
              <a:rPr lang="en-US" smtClean="0"/>
              <a:pPr/>
              <a:t>10/6/16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28F89-D5BA-403C-B925-9A688C89AF51}" type="slidenum">
              <a:rPr lang="en-US" smtClean="0"/>
              <a:pPr/>
              <a:t>‹#›</a:t>
            </a:fld>
            <a:endParaRPr lang="en-US"/>
          </a:p>
        </p:txBody>
      </p:sp>
    </p:spTree>
    <p:extLst>
      <p:ext uri="{BB962C8B-B14F-4D97-AF65-F5344CB8AC3E}">
        <p14:creationId xmlns:p14="http://schemas.microsoft.com/office/powerpoint/2010/main" val="399105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28F89-D5BA-403C-B925-9A688C89AF51}" type="slidenum">
              <a:rPr lang="en-US" smtClean="0"/>
              <a:pPr/>
              <a:t>1</a:t>
            </a:fld>
            <a:endParaRPr lang="en-US"/>
          </a:p>
        </p:txBody>
      </p:sp>
    </p:spTree>
    <p:extLst>
      <p:ext uri="{BB962C8B-B14F-4D97-AF65-F5344CB8AC3E}">
        <p14:creationId xmlns:p14="http://schemas.microsoft.com/office/powerpoint/2010/main" val="15735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28F89-D5BA-403C-B925-9A688C89AF51}" type="slidenum">
              <a:rPr lang="en-US" smtClean="0"/>
              <a:pPr/>
              <a:t>29</a:t>
            </a:fld>
            <a:endParaRPr lang="en-US"/>
          </a:p>
        </p:txBody>
      </p:sp>
    </p:spTree>
    <p:extLst>
      <p:ext uri="{BB962C8B-B14F-4D97-AF65-F5344CB8AC3E}">
        <p14:creationId xmlns:p14="http://schemas.microsoft.com/office/powerpoint/2010/main" val="291910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874" y="-340"/>
            <a:ext cx="8571505" cy="685720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7230" y="4367412"/>
            <a:ext cx="2135546" cy="2062594"/>
          </a:xfrm>
          <a:prstGeom prst="rect">
            <a:avLst/>
          </a:prstGeom>
        </p:spPr>
      </p:pic>
      <p:sp>
        <p:nvSpPr>
          <p:cNvPr id="5" name="Rectangle 4"/>
          <p:cNvSpPr/>
          <p:nvPr userDrawn="1"/>
        </p:nvSpPr>
        <p:spPr>
          <a:xfrm>
            <a:off x="-63610" y="-340"/>
            <a:ext cx="2406484" cy="6857205"/>
          </a:xfrm>
          <a:prstGeom prst="rect">
            <a:avLst/>
          </a:prstGeom>
          <a:solidFill>
            <a:srgbClr val="B1B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963008" y="2681655"/>
            <a:ext cx="782515" cy="7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8384875" y="1889185"/>
            <a:ext cx="1483744" cy="1017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264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1E4AED-A073-478A-B520-1C373C18816C}" type="datetimeFigureOut">
              <a:rPr lang="en-US" smtClean="0"/>
              <a:pPr/>
              <a:t>10/6/16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61103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1E4AED-A073-478A-B520-1C373C18816C}" type="datetimeFigureOut">
              <a:rPr lang="en-US" smtClean="0"/>
              <a:pPr/>
              <a:t>10/6/16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235903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E4AED-A073-478A-B520-1C373C18816C}" type="datetimeFigureOut">
              <a:rPr lang="en-US" smtClean="0"/>
              <a:pPr/>
              <a:t>10/6/16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79826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1E4AED-A073-478A-B520-1C373C18816C}"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243223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1E4AED-A073-478A-B520-1C373C18816C}"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27067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E4AED-A073-478A-B520-1C373C18816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135939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E4AED-A073-478A-B520-1C373C18816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114580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58212"/>
          <a:stretch/>
        </p:blipFill>
        <p:spPr>
          <a:xfrm>
            <a:off x="2342874" y="796"/>
            <a:ext cx="8571505" cy="2865496"/>
          </a:xfrm>
          <a:prstGeom prst="rect">
            <a:avLst/>
          </a:prstGeom>
        </p:spPr>
      </p:pic>
      <p:sp>
        <p:nvSpPr>
          <p:cNvPr id="8" name="Rectangle 7"/>
          <p:cNvSpPr/>
          <p:nvPr userDrawn="1"/>
        </p:nvSpPr>
        <p:spPr>
          <a:xfrm>
            <a:off x="-63610" y="-340"/>
            <a:ext cx="2406484" cy="6857205"/>
          </a:xfrm>
          <a:prstGeom prst="rect">
            <a:avLst/>
          </a:prstGeom>
          <a:solidFill>
            <a:srgbClr val="B1B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275385" y="1776046"/>
            <a:ext cx="4589584" cy="2593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57978" y="2744747"/>
            <a:ext cx="8330153"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681" y="3194337"/>
            <a:ext cx="2247901" cy="557531"/>
          </a:xfrm>
        </p:spPr>
        <p:txBody>
          <a:bodyPr>
            <a:normAutofit/>
          </a:bodyPr>
          <a:lstStyle>
            <a:lvl1pPr marL="0" indent="0" algn="ctr">
              <a:buNone/>
              <a:defRPr sz="1800" b="1">
                <a:solidFill>
                  <a:srgbClr val="7A3E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r="32733"/>
          <a:stretch/>
        </p:blipFill>
        <p:spPr>
          <a:xfrm>
            <a:off x="15681" y="226057"/>
            <a:ext cx="2244787" cy="843618"/>
          </a:xfrm>
          <a:prstGeom prst="rect">
            <a:avLst/>
          </a:prstGeom>
        </p:spPr>
      </p:pic>
    </p:spTree>
    <p:extLst>
      <p:ext uri="{BB962C8B-B14F-4D97-AF65-F5344CB8AC3E}">
        <p14:creationId xmlns:p14="http://schemas.microsoft.com/office/powerpoint/2010/main" val="46981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48973"/>
          <a:stretch/>
        </p:blipFill>
        <p:spPr>
          <a:xfrm>
            <a:off x="6631389" y="-173399"/>
            <a:ext cx="5560612" cy="1222131"/>
          </a:xfrm>
          <a:prstGeom prst="rect">
            <a:avLst/>
          </a:prstGeom>
        </p:spPr>
      </p:pic>
      <p:sp>
        <p:nvSpPr>
          <p:cNvPr id="8" name="Title 1"/>
          <p:cNvSpPr>
            <a:spLocks noGrp="1"/>
          </p:cNvSpPr>
          <p:nvPr>
            <p:ph type="title"/>
          </p:nvPr>
        </p:nvSpPr>
        <p:spPr>
          <a:xfrm>
            <a:off x="609599" y="1220225"/>
            <a:ext cx="10905067" cy="930838"/>
          </a:xfrm>
        </p:spPr>
        <p:txBody>
          <a:bodyPr/>
          <a:lstStyle>
            <a:lvl1pPr algn="ctr">
              <a:defRPr b="1"/>
            </a:lvl1pPr>
          </a:lstStyle>
          <a:p>
            <a:r>
              <a:rPr lang="en-US" dirty="0"/>
              <a:t>Click to edit Master title style</a:t>
            </a:r>
          </a:p>
        </p:txBody>
      </p:sp>
      <p:sp>
        <p:nvSpPr>
          <p:cNvPr id="9" name="Content Placeholder 2"/>
          <p:cNvSpPr>
            <a:spLocks noGrp="1"/>
          </p:cNvSpPr>
          <p:nvPr>
            <p:ph idx="1"/>
          </p:nvPr>
        </p:nvSpPr>
        <p:spPr>
          <a:xfrm>
            <a:off x="609599" y="2286000"/>
            <a:ext cx="109050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34409"/>
          <a:stretch/>
        </p:blipFill>
        <p:spPr>
          <a:xfrm>
            <a:off x="159026" y="226057"/>
            <a:ext cx="1773291" cy="683451"/>
          </a:xfrm>
          <a:prstGeom prst="rect">
            <a:avLst/>
          </a:prstGeom>
        </p:spPr>
      </p:pic>
    </p:spTree>
    <p:extLst>
      <p:ext uri="{BB962C8B-B14F-4D97-AF65-F5344CB8AC3E}">
        <p14:creationId xmlns:p14="http://schemas.microsoft.com/office/powerpoint/2010/main" val="160558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9144000" y="6247884"/>
            <a:ext cx="3048000" cy="609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3005"/>
          <a:stretch/>
        </p:blipFill>
        <p:spPr>
          <a:xfrm>
            <a:off x="158351" y="6292507"/>
            <a:ext cx="1411657" cy="532668"/>
          </a:xfrm>
          <a:prstGeom prst="rect">
            <a:avLst/>
          </a:prstGeom>
        </p:spPr>
      </p:pic>
      <p:pic>
        <p:nvPicPr>
          <p:cNvPr id="11"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2604" y="6216935"/>
            <a:ext cx="3470793" cy="715627"/>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b="38610"/>
          <a:stretch/>
        </p:blipFill>
        <p:spPr>
          <a:xfrm rot="10800000">
            <a:off x="2476858" y="6224954"/>
            <a:ext cx="2394080" cy="633046"/>
          </a:xfrm>
          <a:prstGeom prst="rect">
            <a:avLst/>
          </a:prstGeom>
        </p:spPr>
      </p:pic>
    </p:spTree>
    <p:extLst>
      <p:ext uri="{BB962C8B-B14F-4D97-AF65-F5344CB8AC3E}">
        <p14:creationId xmlns:p14="http://schemas.microsoft.com/office/powerpoint/2010/main" val="265653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33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1E4AED-A073-478A-B520-1C373C18816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843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1E4AED-A073-478A-B520-1C373C18816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179365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E4AED-A073-478A-B520-1C373C18816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352884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1E4AED-A073-478A-B520-1C373C18816C}"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B35EA-2C0B-455B-B273-2122CB1C1E29}" type="slidenum">
              <a:rPr lang="en-US" smtClean="0"/>
              <a:pPr/>
              <a:t>‹#›</a:t>
            </a:fld>
            <a:endParaRPr lang="en-US"/>
          </a:p>
        </p:txBody>
      </p:sp>
    </p:spTree>
    <p:extLst>
      <p:ext uri="{BB962C8B-B14F-4D97-AF65-F5344CB8AC3E}">
        <p14:creationId xmlns:p14="http://schemas.microsoft.com/office/powerpoint/2010/main" val="34459731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4915C-7D25-40D3-826A-CE444AF4CF71}" type="datetimeFigureOut">
              <a:rPr lang="en-US" smtClean="0"/>
              <a:pPr/>
              <a:t>10/6/16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AB2E-467D-42A8-9CF0-E376E3482648}" type="slidenum">
              <a:rPr lang="en-US" smtClean="0"/>
              <a:pPr/>
              <a:t>‹#›</a:t>
            </a:fld>
            <a:endParaRPr lang="en-US"/>
          </a:p>
        </p:txBody>
      </p:sp>
    </p:spTree>
    <p:extLst>
      <p:ext uri="{BB962C8B-B14F-4D97-AF65-F5344CB8AC3E}">
        <p14:creationId xmlns:p14="http://schemas.microsoft.com/office/powerpoint/2010/main" val="3134938844"/>
      </p:ext>
    </p:extLst>
  </p:cSld>
  <p:clrMap bg1="lt1" tx1="dk1" bg2="lt2" tx2="dk2" accent1="accent1" accent2="accent2" accent3="accent3" accent4="accent4" accent5="accent5" accent6="accent6" hlink="hlink" folHlink="folHlink"/>
  <p:sldLayoutIdLst>
    <p:sldLayoutId id="2147483660" r:id="rId1"/>
    <p:sldLayoutId id="2147483674" r:id="rId2"/>
    <p:sldLayoutId id="2147483649" r:id="rId3"/>
    <p:sldLayoutId id="2147483650" r:id="rId4"/>
    <p:sldLayoutId id="214748365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E4AED-A073-478A-B520-1C373C18816C}" type="datetimeFigureOut">
              <a:rPr lang="en-US" smtClean="0"/>
              <a:pPr/>
              <a:t>10/6/16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B35EA-2C0B-455B-B273-2122CB1C1E29}" type="slidenum">
              <a:rPr lang="en-US" smtClean="0"/>
              <a:pPr/>
              <a:t>‹#›</a:t>
            </a:fld>
            <a:endParaRPr lang="en-US"/>
          </a:p>
        </p:txBody>
      </p:sp>
    </p:spTree>
    <p:extLst>
      <p:ext uri="{BB962C8B-B14F-4D97-AF65-F5344CB8AC3E}">
        <p14:creationId xmlns:p14="http://schemas.microsoft.com/office/powerpoint/2010/main" val="4184006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package" Target="../embeddings/Microsoft_Word_Document1.docx"/><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1.png"/><Relationship Id="rId5" Type="http://schemas.openxmlformats.org/officeDocument/2006/relationships/package" Target="../embeddings/Microsoft_Word_Document4.docx"/><Relationship Id="rId6"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14710" y="2264823"/>
            <a:ext cx="3695700" cy="1566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r>
              <a:rPr lang="en-US" sz="6000" b="1" dirty="0">
                <a:latin typeface="Helvetica Condensed"/>
              </a:rPr>
              <a:t>Blake </a:t>
            </a:r>
          </a:p>
          <a:p>
            <a:pPr marL="0" indent="0">
              <a:lnSpc>
                <a:spcPts val="5000"/>
              </a:lnSpc>
              <a:buNone/>
            </a:pPr>
            <a:r>
              <a:rPr lang="en-US" sz="6000" b="1" dirty="0" err="1">
                <a:latin typeface="Helvetica Condensed"/>
              </a:rPr>
              <a:t>Ebersole</a:t>
            </a:r>
            <a:endParaRPr lang="en-US" sz="6000" b="1" dirty="0">
              <a:latin typeface="Helvetica Condensed"/>
            </a:endParaRPr>
          </a:p>
        </p:txBody>
      </p:sp>
      <p:sp>
        <p:nvSpPr>
          <p:cNvPr id="5" name="Rectangle 4"/>
          <p:cNvSpPr/>
          <p:nvPr/>
        </p:nvSpPr>
        <p:spPr>
          <a:xfrm>
            <a:off x="5914710" y="3938264"/>
            <a:ext cx="5535168" cy="646331"/>
          </a:xfrm>
          <a:prstGeom prst="rect">
            <a:avLst/>
          </a:prstGeom>
        </p:spPr>
        <p:txBody>
          <a:bodyPr wrap="square">
            <a:spAutoFit/>
          </a:bodyPr>
          <a:lstStyle/>
          <a:p>
            <a:r>
              <a:rPr lang="en-US" sz="3600" i="1" dirty="0">
                <a:solidFill>
                  <a:schemeClr val="bg1">
                    <a:lumMod val="50000"/>
                  </a:schemeClr>
                </a:solidFill>
                <a:latin typeface="Helvetica Condensed"/>
              </a:rPr>
              <a:t>president</a:t>
            </a:r>
          </a:p>
        </p:txBody>
      </p:sp>
      <p:sp>
        <p:nvSpPr>
          <p:cNvPr id="10" name="Title 1"/>
          <p:cNvSpPr txBox="1">
            <a:spLocks/>
          </p:cNvSpPr>
          <p:nvPr/>
        </p:nvSpPr>
        <p:spPr>
          <a:xfrm>
            <a:off x="0" y="1062018"/>
            <a:ext cx="12192000" cy="955654"/>
          </a:xfrm>
          <a:prstGeom prst="rect">
            <a:avLst/>
          </a:prstGeom>
          <a:solidFill>
            <a:srgbClr val="B1B3B6"/>
          </a:solidFill>
          <a:ln>
            <a:noFill/>
          </a:ln>
        </p:spPr>
        <p:txBody>
          <a:bodyPr vert="horz" lIns="91440" tIns="91440" rIns="91440" bIns="0" rtlCol="0" anchor="ctr">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4000" dirty="0">
                <a:solidFill>
                  <a:schemeClr val="bg1"/>
                </a:solidFill>
              </a:rPr>
              <a:t>ID TESTS, METHOD &amp; LIMITS </a:t>
            </a:r>
          </a:p>
          <a:p>
            <a:pPr algn="l"/>
            <a:r>
              <a:rPr lang="en-US" sz="4000" dirty="0">
                <a:solidFill>
                  <a:schemeClr val="bg1"/>
                </a:solidFill>
              </a:rPr>
              <a:t>FOR DIFFERENT INGREDIENT TYPES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204" y="2264823"/>
            <a:ext cx="2448946" cy="349528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652280"/>
            <a:ext cx="1938516" cy="483822"/>
          </a:xfrm>
          <a:prstGeom prst="rect">
            <a:avLst/>
          </a:prstGeom>
        </p:spPr>
      </p:pic>
      <p:sp>
        <p:nvSpPr>
          <p:cNvPr id="8" name="Rectangle 7"/>
          <p:cNvSpPr/>
          <p:nvPr/>
        </p:nvSpPr>
        <p:spPr>
          <a:xfrm>
            <a:off x="5914710" y="3639746"/>
            <a:ext cx="1885444" cy="461665"/>
          </a:xfrm>
          <a:prstGeom prst="rect">
            <a:avLst/>
          </a:prstGeom>
        </p:spPr>
        <p:txBody>
          <a:bodyPr wrap="square">
            <a:spAutoFit/>
          </a:bodyPr>
          <a:lstStyle/>
          <a:p>
            <a:r>
              <a:rPr lang="en-US" sz="2400" b="1" dirty="0">
                <a:latin typeface="Helvetica Condensed"/>
              </a:rPr>
              <a:t>B.S., M.B.A</a:t>
            </a:r>
            <a:endParaRPr lang="en-US" sz="2400" dirty="0"/>
          </a:p>
        </p:txBody>
      </p:sp>
    </p:spTree>
    <p:extLst>
      <p:ext uri="{BB962C8B-B14F-4D97-AF65-F5344CB8AC3E}">
        <p14:creationId xmlns:p14="http://schemas.microsoft.com/office/powerpoint/2010/main" val="21575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088" y="365125"/>
            <a:ext cx="11353800" cy="1325563"/>
          </a:xfrm>
        </p:spPr>
        <p:txBody>
          <a:bodyPr>
            <a:normAutofit/>
          </a:bodyPr>
          <a:lstStyle/>
          <a:p>
            <a:r>
              <a:rPr lang="en-US" dirty="0" smtClean="0"/>
              <a:t>Standard Method Performance Requirements (SMPR) for Chemical Methods</a:t>
            </a:r>
            <a:endParaRPr lang="en-US" dirty="0"/>
          </a:p>
        </p:txBody>
      </p:sp>
      <p:sp>
        <p:nvSpPr>
          <p:cNvPr id="3" name="Content Placeholder 2"/>
          <p:cNvSpPr>
            <a:spLocks noGrp="1"/>
          </p:cNvSpPr>
          <p:nvPr>
            <p:ph idx="1"/>
          </p:nvPr>
        </p:nvSpPr>
        <p:spPr/>
        <p:txBody>
          <a:bodyPr/>
          <a:lstStyle/>
          <a:p>
            <a:r>
              <a:rPr lang="en-US" dirty="0" smtClean="0"/>
              <a:t>Analytical Range (concentration range)</a:t>
            </a:r>
          </a:p>
          <a:p>
            <a:r>
              <a:rPr lang="en-US" dirty="0" smtClean="0"/>
              <a:t>LOQ (Concentration)</a:t>
            </a:r>
          </a:p>
          <a:p>
            <a:r>
              <a:rPr lang="en-US" dirty="0" smtClean="0"/>
              <a:t>Accuracy (Percent recovery)</a:t>
            </a:r>
          </a:p>
          <a:p>
            <a:r>
              <a:rPr lang="en-US" dirty="0" smtClean="0"/>
              <a:t>Repeatability Precision (Percent RSD)</a:t>
            </a:r>
          </a:p>
          <a:p>
            <a:r>
              <a:rPr lang="en-US" dirty="0" smtClean="0"/>
              <a:t>Reproducibility Precision (Percent RSD)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K, Part I – Validation of a Chemical Method</a:t>
            </a:r>
          </a:p>
        </p:txBody>
      </p:sp>
      <p:sp>
        <p:nvSpPr>
          <p:cNvPr id="3" name="Content Placeholder 2"/>
          <p:cNvSpPr>
            <a:spLocks noGrp="1"/>
          </p:cNvSpPr>
          <p:nvPr>
            <p:ph idx="1"/>
          </p:nvPr>
        </p:nvSpPr>
        <p:spPr/>
        <p:txBody>
          <a:bodyPr/>
          <a:lstStyle/>
          <a:p>
            <a:pPr marL="0" indent="0">
              <a:buNone/>
            </a:pPr>
            <a:r>
              <a:rPr lang="en-US" dirty="0"/>
              <a:t>Requirements:</a:t>
            </a:r>
          </a:p>
          <a:p>
            <a:r>
              <a:rPr lang="en-US" dirty="0"/>
              <a:t>(</a:t>
            </a:r>
            <a:r>
              <a:rPr lang="en-US" i="1" dirty="0"/>
              <a:t>1</a:t>
            </a:r>
            <a:r>
              <a:rPr lang="en-US" dirty="0"/>
              <a:t>) We know or can assume the chemical identity of the material we are dealing with. </a:t>
            </a:r>
          </a:p>
          <a:p>
            <a:r>
              <a:rPr lang="en-US" dirty="0"/>
              <a:t>(</a:t>
            </a:r>
            <a:r>
              <a:rPr lang="en-US" i="1" dirty="0"/>
              <a:t>2</a:t>
            </a:r>
            <a:r>
              <a:rPr lang="en-US" dirty="0"/>
              <a:t>) We have a specimen of the material that can be used as a reference to compare the signal produced by the </a:t>
            </a:r>
            <a:r>
              <a:rPr lang="en-US" dirty="0" err="1"/>
              <a:t>analyte</a:t>
            </a:r>
            <a:r>
              <a:rPr lang="en-US" dirty="0"/>
              <a:t> isolated from the product we are examining with the same signal produced by a known amount of the reference </a:t>
            </a:r>
            <a:r>
              <a:rPr lang="en-US" dirty="0" err="1"/>
              <a:t>analyte</a:t>
            </a:r>
            <a:r>
              <a:rPr lang="en-US" dirty="0"/>
              <a:t> (traceable to a stated reference). </a:t>
            </a:r>
          </a:p>
          <a:p>
            <a:endParaRPr lang="en-US" dirty="0"/>
          </a:p>
        </p:txBody>
      </p:sp>
    </p:spTree>
    <p:extLst>
      <p:ext uri="{BB962C8B-B14F-4D97-AF65-F5344CB8AC3E}">
        <p14:creationId xmlns:p14="http://schemas.microsoft.com/office/powerpoint/2010/main" val="326184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Method Validation</a:t>
            </a:r>
          </a:p>
        </p:txBody>
      </p:sp>
      <p:sp>
        <p:nvSpPr>
          <p:cNvPr id="3" name="Content Placeholder 2"/>
          <p:cNvSpPr>
            <a:spLocks noGrp="1"/>
          </p:cNvSpPr>
          <p:nvPr>
            <p:ph idx="1"/>
          </p:nvPr>
        </p:nvSpPr>
        <p:spPr/>
        <p:txBody>
          <a:bodyPr>
            <a:normAutofit lnSpcReduction="10000"/>
          </a:bodyPr>
          <a:lstStyle/>
          <a:p>
            <a:r>
              <a:rPr lang="en-US" dirty="0"/>
              <a:t>Appendix K: </a:t>
            </a:r>
            <a:r>
              <a:rPr lang="en-US" b="1" dirty="0" smtClean="0"/>
              <a:t>The </a:t>
            </a:r>
            <a:r>
              <a:rPr lang="en-US" b="1" dirty="0"/>
              <a:t>primary purpose of validating a method </a:t>
            </a:r>
            <a:r>
              <a:rPr lang="en-US" b="1" dirty="0" smtClean="0"/>
              <a:t>is </a:t>
            </a:r>
            <a:r>
              <a:rPr lang="en-US" b="1" dirty="0"/>
              <a:t>to show that the method is fit for its intended purpose</a:t>
            </a:r>
            <a:r>
              <a:rPr lang="en-US" dirty="0"/>
              <a:t>. </a:t>
            </a:r>
            <a:endParaRPr lang="en-US" dirty="0" smtClean="0"/>
          </a:p>
          <a:p>
            <a:endParaRPr lang="en-US" dirty="0" smtClean="0"/>
          </a:p>
          <a:p>
            <a:r>
              <a:rPr lang="en-US" dirty="0" smtClean="0"/>
              <a:t>Some </a:t>
            </a:r>
            <a:r>
              <a:rPr lang="en-US" dirty="0"/>
              <a:t>purposes are: </a:t>
            </a:r>
          </a:p>
          <a:p>
            <a:pPr lvl="1"/>
            <a:r>
              <a:rPr lang="en-US" dirty="0"/>
              <a:t>(</a:t>
            </a:r>
            <a:r>
              <a:rPr lang="en-US" i="1" dirty="0"/>
              <a:t>1</a:t>
            </a:r>
            <a:r>
              <a:rPr lang="en-US" dirty="0"/>
              <a:t>) Determine how much of a valuable, necessary, or characteristic ingredient is present in a product. </a:t>
            </a:r>
          </a:p>
          <a:p>
            <a:pPr lvl="1"/>
            <a:r>
              <a:rPr lang="en-US" dirty="0"/>
              <a:t>(</a:t>
            </a:r>
            <a:r>
              <a:rPr lang="en-US" i="1" dirty="0"/>
              <a:t>2</a:t>
            </a:r>
            <a:r>
              <a:rPr lang="en-US" dirty="0"/>
              <a:t>) Determine if a product meets specifications.</a:t>
            </a:r>
          </a:p>
          <a:p>
            <a:pPr lvl="1"/>
            <a:r>
              <a:rPr lang="en-US" dirty="0"/>
              <a:t>(</a:t>
            </a:r>
            <a:r>
              <a:rPr lang="en-US" i="1" dirty="0"/>
              <a:t>3</a:t>
            </a:r>
            <a:r>
              <a:rPr lang="en-US" dirty="0"/>
              <a:t>) Determine if a product meets regulatory requirements.</a:t>
            </a:r>
          </a:p>
          <a:p>
            <a:pPr lvl="1"/>
            <a:r>
              <a:rPr lang="en-US" dirty="0"/>
              <a:t>(</a:t>
            </a:r>
            <a:r>
              <a:rPr lang="en-US" i="1" dirty="0"/>
              <a:t>4</a:t>
            </a:r>
            <a:r>
              <a:rPr lang="en-US" dirty="0"/>
              <a:t>) Survey an environment to determine the presence and amount of a component, contaminant, or a nutrient.</a:t>
            </a:r>
          </a:p>
          <a:p>
            <a:pPr lvl="1"/>
            <a:r>
              <a:rPr lang="en-US" dirty="0"/>
              <a:t>(</a:t>
            </a:r>
            <a:r>
              <a:rPr lang="en-US" i="1" dirty="0"/>
              <a:t>5</a:t>
            </a:r>
            <a:r>
              <a:rPr lang="en-US" dirty="0"/>
              <a:t>) Identify a product and/or its components.”</a:t>
            </a:r>
          </a:p>
          <a:p>
            <a:endParaRPr lang="en-US" dirty="0"/>
          </a:p>
        </p:txBody>
      </p:sp>
    </p:spTree>
    <p:extLst>
      <p:ext uri="{BB962C8B-B14F-4D97-AF65-F5344CB8AC3E}">
        <p14:creationId xmlns:p14="http://schemas.microsoft.com/office/powerpoint/2010/main" val="96265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Characteristics – Appendix K</a:t>
            </a:r>
          </a:p>
        </p:txBody>
      </p:sp>
      <p:sp>
        <p:nvSpPr>
          <p:cNvPr id="3" name="Content Placeholder 2"/>
          <p:cNvSpPr>
            <a:spLocks noGrp="1"/>
          </p:cNvSpPr>
          <p:nvPr>
            <p:ph idx="1"/>
          </p:nvPr>
        </p:nvSpPr>
        <p:spPr/>
        <p:txBody>
          <a:bodyPr>
            <a:normAutofit lnSpcReduction="10000"/>
          </a:bodyPr>
          <a:lstStyle/>
          <a:p>
            <a:r>
              <a:rPr lang="en-US" b="1" dirty="0" smtClean="0"/>
              <a:t>Selectivity</a:t>
            </a:r>
            <a:r>
              <a:rPr lang="en-US" dirty="0" smtClean="0"/>
              <a:t> </a:t>
            </a:r>
            <a:r>
              <a:rPr lang="en-US" dirty="0"/>
              <a:t>(specificity), as the ability to distinguish the </a:t>
            </a:r>
            <a:r>
              <a:rPr lang="en-US" dirty="0" err="1"/>
              <a:t>analyte</a:t>
            </a:r>
            <a:r>
              <a:rPr lang="en-US" dirty="0"/>
              <a:t> from other substances; </a:t>
            </a:r>
          </a:p>
          <a:p>
            <a:r>
              <a:rPr lang="en-US" b="1" dirty="0"/>
              <a:t>Applicability</a:t>
            </a:r>
            <a:r>
              <a:rPr lang="en-US" dirty="0"/>
              <a:t>, as the matrices and concentration range of acceptable operation; </a:t>
            </a:r>
          </a:p>
          <a:p>
            <a:r>
              <a:rPr lang="en-US" b="1" dirty="0"/>
              <a:t>Degree of reliability</a:t>
            </a:r>
            <a:r>
              <a:rPr lang="en-US" dirty="0"/>
              <a:t>, usually expressed in terms of bias as recovery</a:t>
            </a:r>
          </a:p>
          <a:p>
            <a:r>
              <a:rPr lang="en-US" b="1" dirty="0"/>
              <a:t>Variability</a:t>
            </a:r>
            <a:r>
              <a:rPr lang="en-US" dirty="0"/>
              <a:t> as the standard deviation or equivalent terms (relative standard deviation and variance). </a:t>
            </a:r>
          </a:p>
          <a:p>
            <a:endParaRPr lang="en-US" dirty="0"/>
          </a:p>
          <a:p>
            <a:r>
              <a:rPr lang="en-US" dirty="0"/>
              <a:t>Performance Characteristics established in </a:t>
            </a:r>
            <a:r>
              <a:rPr lang="en-US" b="1" dirty="0"/>
              <a:t>Standard Method Performance Requirements (SMPR)</a:t>
            </a:r>
          </a:p>
          <a:p>
            <a:endParaRPr lang="en-US" dirty="0"/>
          </a:p>
          <a:p>
            <a:endParaRPr lang="en-US" dirty="0"/>
          </a:p>
        </p:txBody>
      </p:sp>
    </p:spTree>
    <p:extLst>
      <p:ext uri="{BB962C8B-B14F-4D97-AF65-F5344CB8AC3E}">
        <p14:creationId xmlns:p14="http://schemas.microsoft.com/office/powerpoint/2010/main" val="246083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Steps to Method Validation</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Method Verification: Establish the method </a:t>
            </a:r>
            <a:r>
              <a:rPr lang="en-US" dirty="0" smtClean="0"/>
              <a:t>meets basic </a:t>
            </a:r>
            <a:r>
              <a:rPr lang="en-US" dirty="0"/>
              <a:t>sensitivity, linearity, and </a:t>
            </a:r>
            <a:r>
              <a:rPr lang="en-US" dirty="0" smtClean="0"/>
              <a:t>precision </a:t>
            </a:r>
            <a:r>
              <a:rPr lang="en-US" dirty="0"/>
              <a:t>requirements</a:t>
            </a:r>
          </a:p>
          <a:p>
            <a:pPr marL="914400" lvl="1" indent="-457200">
              <a:buFont typeface="+mj-lt"/>
              <a:buAutoNum type="arabicPeriod"/>
            </a:pPr>
            <a:r>
              <a:rPr lang="en-US" dirty="0"/>
              <a:t>Applicability and Selectivity</a:t>
            </a:r>
          </a:p>
          <a:p>
            <a:pPr marL="1371600" lvl="2" indent="-457200">
              <a:buFont typeface="+mj-lt"/>
              <a:buAutoNum type="arabicPeriod"/>
            </a:pPr>
            <a:r>
              <a:rPr lang="en-US" dirty="0"/>
              <a:t>Calibration Curve bracketing expected analytical range</a:t>
            </a:r>
          </a:p>
          <a:p>
            <a:pPr marL="1371600" lvl="2" indent="-457200">
              <a:buFont typeface="+mj-lt"/>
              <a:buAutoNum type="arabicPeriod"/>
            </a:pPr>
            <a:r>
              <a:rPr lang="en-US" dirty="0"/>
              <a:t>MDL/LOD/LOQ</a:t>
            </a:r>
          </a:p>
          <a:p>
            <a:pPr marL="914400" lvl="1" indent="-457200">
              <a:buFont typeface="+mj-lt"/>
              <a:buAutoNum type="arabicPeriod"/>
            </a:pPr>
            <a:r>
              <a:rPr lang="en-US" dirty="0"/>
              <a:t>Some degree of precision: Replicate runs of same sample multiple times (</a:t>
            </a:r>
            <a:r>
              <a:rPr lang="en-US" dirty="0" smtClean="0"/>
              <a:t>duplicates at least)</a:t>
            </a:r>
            <a:endParaRPr lang="en-US" dirty="0"/>
          </a:p>
          <a:p>
            <a:pPr marL="514350" indent="-514350">
              <a:buFont typeface="+mj-lt"/>
              <a:buAutoNum type="arabicPeriod"/>
            </a:pPr>
            <a:r>
              <a:rPr lang="en-US" dirty="0"/>
              <a:t>Establish Standard Method Performance Requirements (SMPR)</a:t>
            </a:r>
          </a:p>
          <a:p>
            <a:pPr marL="514350" indent="-514350">
              <a:buFont typeface="+mj-lt"/>
              <a:buAutoNum type="arabicPeriod"/>
            </a:pPr>
            <a:r>
              <a:rPr lang="en-US" dirty="0"/>
              <a:t>Single Laboratory Validation (SLV)</a:t>
            </a:r>
          </a:p>
          <a:p>
            <a:pPr marL="914400" lvl="1" indent="-457200">
              <a:buFont typeface="+mj-lt"/>
              <a:buAutoNum type="arabicPeriod"/>
            </a:pPr>
            <a:r>
              <a:rPr lang="en-US" dirty="0"/>
              <a:t>Accuracy (Spike recovery in matrix)</a:t>
            </a:r>
          </a:p>
          <a:p>
            <a:pPr marL="914400" lvl="1" indent="-457200">
              <a:buFont typeface="+mj-lt"/>
              <a:buAutoNum type="arabicPeriod"/>
            </a:pPr>
            <a:r>
              <a:rPr lang="en-US" dirty="0"/>
              <a:t>Precision: 12 duplicates on same sample</a:t>
            </a:r>
          </a:p>
          <a:p>
            <a:pPr marL="914400" lvl="1" indent="-457200">
              <a:buFont typeface="+mj-lt"/>
              <a:buAutoNum type="arabicPeriod"/>
            </a:pPr>
            <a:r>
              <a:rPr lang="en-US" dirty="0"/>
              <a:t>Intermediate Precision (precision over different days)</a:t>
            </a:r>
          </a:p>
          <a:p>
            <a:pPr marL="914400" lvl="1" indent="-457200">
              <a:buFont typeface="+mj-lt"/>
              <a:buAutoNum type="arabicPeriod"/>
            </a:pPr>
            <a:r>
              <a:rPr lang="en-US" dirty="0"/>
              <a:t>Ruggedness </a:t>
            </a:r>
          </a:p>
          <a:p>
            <a:pPr marL="914400" lvl="1" indent="-457200">
              <a:buFont typeface="+mj-lt"/>
              <a:buAutoNum type="arabicPeriod"/>
            </a:pPr>
            <a:r>
              <a:rPr lang="en-US" dirty="0"/>
              <a:t>Certified Reference Materials</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9991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Typical Steps to Method </a:t>
            </a:r>
            <a:r>
              <a:rPr lang="en-US" sz="4000" dirty="0" smtClean="0"/>
              <a:t>Validation, </a:t>
            </a:r>
            <a:r>
              <a:rPr lang="en-US" sz="4000" dirty="0" err="1" smtClean="0"/>
              <a:t>ctd</a:t>
            </a:r>
            <a:r>
              <a:rPr lang="en-US" sz="4000" dirty="0" smtClean="0"/>
              <a:t>.</a:t>
            </a:r>
            <a:endParaRPr lang="en-US" sz="4000" dirty="0"/>
          </a:p>
        </p:txBody>
      </p:sp>
      <p:sp>
        <p:nvSpPr>
          <p:cNvPr id="3" name="Content Placeholder 2"/>
          <p:cNvSpPr>
            <a:spLocks noGrp="1"/>
          </p:cNvSpPr>
          <p:nvPr>
            <p:ph idx="1"/>
          </p:nvPr>
        </p:nvSpPr>
        <p:spPr/>
        <p:txBody>
          <a:bodyPr/>
          <a:lstStyle/>
          <a:p>
            <a:pPr>
              <a:buNone/>
            </a:pPr>
            <a:r>
              <a:rPr lang="en-US" dirty="0" smtClean="0"/>
              <a:t>4. Expert </a:t>
            </a:r>
            <a:r>
              <a:rPr lang="en-US" dirty="0"/>
              <a:t>Panel Review of SLV method and </a:t>
            </a:r>
            <a:r>
              <a:rPr lang="en-US" dirty="0" smtClean="0"/>
              <a:t>data</a:t>
            </a:r>
          </a:p>
          <a:p>
            <a:pPr>
              <a:buNone/>
            </a:pPr>
            <a:r>
              <a:rPr lang="en-US" dirty="0" smtClean="0"/>
              <a:t>5. AOAC </a:t>
            </a:r>
            <a:r>
              <a:rPr lang="en-US" dirty="0"/>
              <a:t>First Action Official Method of Analysis (</a:t>
            </a:r>
            <a:r>
              <a:rPr lang="en-US" dirty="0" smtClean="0"/>
              <a:t>OMA). </a:t>
            </a:r>
          </a:p>
          <a:p>
            <a:pPr>
              <a:buNone/>
            </a:pPr>
            <a:r>
              <a:rPr lang="en-US" dirty="0" smtClean="0"/>
              <a:t>6. </a:t>
            </a:r>
            <a:r>
              <a:rPr lang="en-US" dirty="0" err="1" smtClean="0"/>
              <a:t>Interlaboratory</a:t>
            </a:r>
            <a:r>
              <a:rPr lang="en-US" dirty="0" smtClean="0"/>
              <a:t> </a:t>
            </a:r>
            <a:r>
              <a:rPr lang="en-US" dirty="0"/>
              <a:t>collaborative studies using the same method</a:t>
            </a:r>
          </a:p>
          <a:p>
            <a:pPr>
              <a:buNone/>
            </a:pPr>
            <a:r>
              <a:rPr lang="en-US" dirty="0" smtClean="0"/>
              <a:t>7. AOAC </a:t>
            </a:r>
            <a:r>
              <a:rPr lang="en-US" dirty="0"/>
              <a:t>Final Action OMA</a:t>
            </a:r>
          </a:p>
          <a:p>
            <a:pPr marL="457200" lvl="1" indent="0">
              <a:buNone/>
            </a:pPr>
            <a:endParaRPr lang="en-US" dirty="0"/>
          </a:p>
          <a:p>
            <a:endParaRPr lang="en-US" dirty="0"/>
          </a:p>
        </p:txBody>
      </p:sp>
    </p:spTree>
    <p:extLst>
      <p:ext uri="{BB962C8B-B14F-4D97-AF65-F5344CB8AC3E}">
        <p14:creationId xmlns:p14="http://schemas.microsoft.com/office/powerpoint/2010/main" val="121142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837"/>
            <a:ext cx="10515600" cy="1325563"/>
          </a:xfrm>
        </p:spPr>
        <p:txBody>
          <a:bodyPr/>
          <a:lstStyle/>
          <a:p>
            <a:r>
              <a:rPr lang="en-US" dirty="0"/>
              <a:t>What Methods are typically OMA?</a:t>
            </a:r>
          </a:p>
        </p:txBody>
      </p:sp>
      <p:sp>
        <p:nvSpPr>
          <p:cNvPr id="3" name="Content Placeholder 2"/>
          <p:cNvSpPr>
            <a:spLocks noGrp="1"/>
          </p:cNvSpPr>
          <p:nvPr>
            <p:ph idx="1"/>
          </p:nvPr>
        </p:nvSpPr>
        <p:spPr>
          <a:xfrm>
            <a:off x="838200" y="1259578"/>
            <a:ext cx="10515600" cy="4778375"/>
          </a:xfrm>
        </p:spPr>
        <p:txBody>
          <a:bodyPr>
            <a:normAutofit fontScale="77500" lnSpcReduction="20000"/>
          </a:bodyPr>
          <a:lstStyle/>
          <a:p>
            <a:r>
              <a:rPr lang="en-US" b="1" dirty="0" smtClean="0"/>
              <a:t>All food compositions:</a:t>
            </a:r>
          </a:p>
          <a:p>
            <a:r>
              <a:rPr lang="en-US" dirty="0" smtClean="0"/>
              <a:t>Vitamins and Minerals</a:t>
            </a:r>
          </a:p>
          <a:p>
            <a:r>
              <a:rPr lang="en-US" dirty="0" smtClean="0"/>
              <a:t>Gluten</a:t>
            </a:r>
          </a:p>
          <a:p>
            <a:r>
              <a:rPr lang="en-US" dirty="0" smtClean="0"/>
              <a:t>GMO</a:t>
            </a:r>
          </a:p>
          <a:p>
            <a:r>
              <a:rPr lang="en-US" dirty="0" smtClean="0"/>
              <a:t>Microbiology</a:t>
            </a:r>
            <a:endParaRPr lang="en-US" dirty="0"/>
          </a:p>
          <a:p>
            <a:r>
              <a:rPr lang="en-US" dirty="0" smtClean="0"/>
              <a:t>Allergens</a:t>
            </a:r>
          </a:p>
          <a:p>
            <a:r>
              <a:rPr lang="en-US" dirty="0" smtClean="0"/>
              <a:t>Heavy </a:t>
            </a:r>
            <a:r>
              <a:rPr lang="en-US" dirty="0"/>
              <a:t>metals</a:t>
            </a:r>
          </a:p>
          <a:p>
            <a:r>
              <a:rPr lang="en-US" dirty="0" smtClean="0"/>
              <a:t>Pesticides</a:t>
            </a:r>
          </a:p>
          <a:p>
            <a:pPr>
              <a:buNone/>
            </a:pPr>
            <a:endParaRPr lang="en-US" dirty="0" smtClean="0"/>
          </a:p>
          <a:p>
            <a:r>
              <a:rPr lang="en-US" dirty="0" smtClean="0"/>
              <a:t>AOAC call for experts: Turmeric and </a:t>
            </a:r>
            <a:r>
              <a:rPr lang="en-US" dirty="0" err="1" smtClean="0"/>
              <a:t>Lutein</a:t>
            </a:r>
            <a:endParaRPr lang="en-US" dirty="0" smtClean="0"/>
          </a:p>
          <a:p>
            <a:r>
              <a:rPr lang="en-US" dirty="0" smtClean="0"/>
              <a:t>Coming in the near future: </a:t>
            </a:r>
            <a:r>
              <a:rPr lang="en-US" dirty="0" err="1" smtClean="0"/>
              <a:t>Mycotoxins</a:t>
            </a:r>
            <a:r>
              <a:rPr lang="en-US" dirty="0" smtClean="0"/>
              <a:t>, Polychlorinated Biphenyls, </a:t>
            </a:r>
            <a:r>
              <a:rPr lang="en-US" dirty="0" err="1" smtClean="0"/>
              <a:t>Pthalates</a:t>
            </a:r>
            <a:endParaRPr lang="en-US" dirty="0"/>
          </a:p>
          <a:p>
            <a:endParaRPr lang="en-US" dirty="0"/>
          </a:p>
          <a:p>
            <a:r>
              <a:rPr lang="en-US" dirty="0" smtClean="0"/>
              <a:t>Technically, a method needs to be specific </a:t>
            </a:r>
            <a:r>
              <a:rPr lang="en-US" dirty="0"/>
              <a:t>to </a:t>
            </a:r>
            <a:r>
              <a:rPr lang="en-US" dirty="0" smtClean="0"/>
              <a:t>matrix: e.g. Ethanol in </a:t>
            </a:r>
            <a:r>
              <a:rPr lang="en-US" dirty="0" err="1" smtClean="0"/>
              <a:t>Kombucha</a:t>
            </a:r>
            <a:endParaRPr lang="en-US" dirty="0"/>
          </a:p>
        </p:txBody>
      </p:sp>
    </p:spTree>
    <p:extLst>
      <p:ext uri="{BB962C8B-B14F-4D97-AF65-F5344CB8AC3E}">
        <p14:creationId xmlns:p14="http://schemas.microsoft.com/office/powerpoint/2010/main" val="267954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89"/>
            <a:ext cx="10515600" cy="1325563"/>
          </a:xfrm>
        </p:spPr>
        <p:txBody>
          <a:bodyPr>
            <a:normAutofit/>
          </a:bodyPr>
          <a:lstStyle/>
          <a:p>
            <a:r>
              <a:rPr lang="en-US" sz="3200" dirty="0" smtClean="0"/>
              <a:t>Single Laboratory Validation for Ethanol in </a:t>
            </a:r>
            <a:r>
              <a:rPr lang="en-US" sz="3200" dirty="0" err="1" smtClean="0"/>
              <a:t>Kombucha</a:t>
            </a:r>
            <a:r>
              <a:rPr lang="en-US" sz="3200" dirty="0" smtClean="0"/>
              <a:t> Tea: </a:t>
            </a:r>
            <a:r>
              <a:rPr lang="en-US" sz="3200" dirty="0"/>
              <a:t>Linearity</a:t>
            </a:r>
          </a:p>
        </p:txBody>
      </p:sp>
      <p:graphicFrame>
        <p:nvGraphicFramePr>
          <p:cNvPr id="4" name="Chart 3"/>
          <p:cNvGraphicFramePr/>
          <p:nvPr>
            <p:extLst/>
          </p:nvPr>
        </p:nvGraphicFramePr>
        <p:xfrm>
          <a:off x="2067205" y="860284"/>
          <a:ext cx="6729474" cy="4288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extLst/>
          </p:nvPr>
        </p:nvGraphicFramePr>
        <p:xfrm>
          <a:off x="2540637" y="4470400"/>
          <a:ext cx="6527800" cy="2236782"/>
        </p:xfrm>
        <a:graphic>
          <a:graphicData uri="http://schemas.openxmlformats.org/presentationml/2006/ole">
            <mc:AlternateContent xmlns:mc="http://schemas.openxmlformats.org/markup-compatibility/2006">
              <mc:Choice xmlns:v="urn:schemas-microsoft-com:vml" Requires="v">
                <p:oleObj spid="_x0000_s1033" name="Document" r:id="rId4" imgW="6527560" imgH="2603404" progId="Word.Document.12">
                  <p:embed/>
                </p:oleObj>
              </mc:Choice>
              <mc:Fallback>
                <p:oleObj name="Document" r:id="rId4" imgW="6527560" imgH="2603404" progId="Word.Document.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637" y="4470400"/>
                        <a:ext cx="6527800" cy="22367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6949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893"/>
            <a:ext cx="10515600" cy="1325563"/>
          </a:xfrm>
        </p:spPr>
        <p:txBody>
          <a:bodyPr/>
          <a:lstStyle/>
          <a:p>
            <a:r>
              <a:rPr lang="en-US" dirty="0"/>
              <a:t>SLV Precision Data</a:t>
            </a:r>
          </a:p>
        </p:txBody>
      </p:sp>
      <p:graphicFrame>
        <p:nvGraphicFramePr>
          <p:cNvPr id="5" name="Object 4"/>
          <p:cNvGraphicFramePr>
            <a:graphicFrameLocks noChangeAspect="1"/>
          </p:cNvGraphicFramePr>
          <p:nvPr>
            <p:extLst/>
          </p:nvPr>
        </p:nvGraphicFramePr>
        <p:xfrm>
          <a:off x="1963056" y="881969"/>
          <a:ext cx="8070579" cy="5411667"/>
        </p:xfrm>
        <a:graphic>
          <a:graphicData uri="http://schemas.openxmlformats.org/presentationml/2006/ole">
            <mc:AlternateContent xmlns:mc="http://schemas.openxmlformats.org/markup-compatibility/2006">
              <mc:Choice xmlns:v="urn:schemas-microsoft-com:vml" Requires="v">
                <p:oleObj spid="_x0000_s2057" name="Document" r:id="rId3" imgW="6552959" imgH="4394038" progId="Word.Document.12">
                  <p:embed/>
                </p:oleObj>
              </mc:Choice>
              <mc:Fallback>
                <p:oleObj name="Document" r:id="rId3" imgW="6552959" imgH="4394038" progId="Word.Document.12">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056" y="881969"/>
                        <a:ext cx="8070579" cy="5411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9099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45"/>
            <a:ext cx="10515600" cy="1325563"/>
          </a:xfrm>
        </p:spPr>
        <p:txBody>
          <a:bodyPr/>
          <a:lstStyle/>
          <a:p>
            <a:r>
              <a:rPr lang="en-US" dirty="0"/>
              <a:t>Accuracy: Percent Recovery</a:t>
            </a:r>
          </a:p>
        </p:txBody>
      </p:sp>
      <p:graphicFrame>
        <p:nvGraphicFramePr>
          <p:cNvPr id="4" name="Object 3"/>
          <p:cNvGraphicFramePr>
            <a:graphicFrameLocks noChangeAspect="1"/>
          </p:cNvGraphicFramePr>
          <p:nvPr>
            <p:extLst/>
          </p:nvPr>
        </p:nvGraphicFramePr>
        <p:xfrm>
          <a:off x="4068525" y="1521376"/>
          <a:ext cx="8627299" cy="5183067"/>
        </p:xfrm>
        <a:graphic>
          <a:graphicData uri="http://schemas.openxmlformats.org/presentationml/2006/ole">
            <mc:AlternateContent xmlns:mc="http://schemas.openxmlformats.org/markup-compatibility/2006">
              <mc:Choice xmlns:v="urn:schemas-microsoft-com:vml" Requires="v">
                <p:oleObj spid="_x0000_s3087" name="Document" r:id="rId3" imgW="6552959" imgH="3936855" progId="Word.Document.12">
                  <p:embed/>
                </p:oleObj>
              </mc:Choice>
              <mc:Fallback>
                <p:oleObj name="Document" r:id="rId3" imgW="6552959" imgH="3936855" progId="Word.Document.12">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525" y="1521376"/>
                        <a:ext cx="8627299" cy="51830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327496" y="2414485"/>
          <a:ext cx="6540500" cy="3441700"/>
        </p:xfrm>
        <a:graphic>
          <a:graphicData uri="http://schemas.openxmlformats.org/presentationml/2006/ole">
            <mc:AlternateContent xmlns:mc="http://schemas.openxmlformats.org/markup-compatibility/2006">
              <mc:Choice xmlns:v="urn:schemas-microsoft-com:vml" Requires="v">
                <p:oleObj spid="_x0000_s3088" name="Document" r:id="rId5" imgW="6540259" imgH="3441573" progId="Word.Document.12">
                  <p:embed/>
                </p:oleObj>
              </mc:Choice>
              <mc:Fallback>
                <p:oleObj name="Document" r:id="rId5" imgW="6540259" imgH="3441573" progId="Word.Document.12">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496" y="2414485"/>
                        <a:ext cx="6540500" cy="344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191658" y="5617029"/>
            <a:ext cx="2841162" cy="646331"/>
          </a:xfrm>
          <a:prstGeom prst="rect">
            <a:avLst/>
          </a:prstGeom>
          <a:noFill/>
        </p:spPr>
        <p:txBody>
          <a:bodyPr wrap="none" rtlCol="0">
            <a:spAutoFit/>
          </a:bodyPr>
          <a:lstStyle/>
          <a:p>
            <a:r>
              <a:rPr lang="en-US" dirty="0" smtClean="0"/>
              <a:t>Spike recovery of ethanol in </a:t>
            </a:r>
            <a:br>
              <a:rPr lang="en-US" dirty="0" smtClean="0"/>
            </a:br>
            <a:r>
              <a:rPr lang="en-US" dirty="0" smtClean="0"/>
              <a:t>control </a:t>
            </a:r>
            <a:r>
              <a:rPr lang="en-US" dirty="0" err="1" smtClean="0"/>
              <a:t>kombucha</a:t>
            </a:r>
            <a:r>
              <a:rPr lang="en-US" dirty="0" smtClean="0"/>
              <a:t> #1</a:t>
            </a:r>
            <a:endParaRPr lang="en-US" dirty="0"/>
          </a:p>
        </p:txBody>
      </p:sp>
      <p:sp>
        <p:nvSpPr>
          <p:cNvPr id="7" name="TextBox 6"/>
          <p:cNvSpPr txBox="1"/>
          <p:nvPr/>
        </p:nvSpPr>
        <p:spPr>
          <a:xfrm>
            <a:off x="9350838" y="3395897"/>
            <a:ext cx="2841162" cy="646331"/>
          </a:xfrm>
          <a:prstGeom prst="rect">
            <a:avLst/>
          </a:prstGeom>
          <a:noFill/>
        </p:spPr>
        <p:txBody>
          <a:bodyPr wrap="none" rtlCol="0">
            <a:spAutoFit/>
          </a:bodyPr>
          <a:lstStyle/>
          <a:p>
            <a:r>
              <a:rPr lang="en-US" dirty="0" smtClean="0"/>
              <a:t>Spike recovery of ethanol in </a:t>
            </a:r>
            <a:br>
              <a:rPr lang="en-US" dirty="0" smtClean="0"/>
            </a:br>
            <a:r>
              <a:rPr lang="en-US" dirty="0" smtClean="0"/>
              <a:t>control </a:t>
            </a:r>
            <a:r>
              <a:rPr lang="en-US" dirty="0" err="1" smtClean="0"/>
              <a:t>kombucha</a:t>
            </a:r>
            <a:r>
              <a:rPr lang="en-US" dirty="0" smtClean="0"/>
              <a:t> #2</a:t>
            </a:r>
            <a:endParaRPr lang="en-US" dirty="0"/>
          </a:p>
        </p:txBody>
      </p:sp>
    </p:spTree>
    <p:extLst>
      <p:ext uri="{BB962C8B-B14F-4D97-AF65-F5344CB8AC3E}">
        <p14:creationId xmlns:p14="http://schemas.microsoft.com/office/powerpoint/2010/main" val="292027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Constitutes </a:t>
            </a:r>
            <a:r>
              <a:rPr lang="en-US" dirty="0" smtClean="0"/>
              <a:t>Ingredient ID?</a:t>
            </a:r>
            <a:endParaRPr lang="en-US" dirty="0"/>
          </a:p>
        </p:txBody>
      </p:sp>
      <p:sp>
        <p:nvSpPr>
          <p:cNvPr id="3" name="Content Placeholder 2"/>
          <p:cNvSpPr>
            <a:spLocks noGrp="1"/>
          </p:cNvSpPr>
          <p:nvPr>
            <p:ph idx="1"/>
          </p:nvPr>
        </p:nvSpPr>
        <p:spPr/>
        <p:txBody>
          <a:bodyPr>
            <a:normAutofit/>
          </a:bodyPr>
          <a:lstStyle/>
          <a:p>
            <a:r>
              <a:rPr lang="en-US" dirty="0"/>
              <a:t>For botanicals: </a:t>
            </a:r>
          </a:p>
          <a:p>
            <a:pPr lvl="1"/>
            <a:r>
              <a:rPr lang="en-US" dirty="0"/>
              <a:t>Scientific name (Camellia </a:t>
            </a:r>
            <a:r>
              <a:rPr lang="en-US" dirty="0" err="1"/>
              <a:t>sinensis</a:t>
            </a:r>
            <a:r>
              <a:rPr lang="en-US" dirty="0"/>
              <a:t>)</a:t>
            </a:r>
          </a:p>
          <a:p>
            <a:pPr lvl="1"/>
            <a:r>
              <a:rPr lang="en-US" dirty="0"/>
              <a:t>Common name (Green tea)</a:t>
            </a:r>
          </a:p>
          <a:p>
            <a:pPr lvl="1"/>
            <a:r>
              <a:rPr lang="en-US" dirty="0"/>
              <a:t>Plant part (Leaf)</a:t>
            </a:r>
          </a:p>
          <a:p>
            <a:pPr lvl="1"/>
            <a:r>
              <a:rPr lang="en-US" dirty="0"/>
              <a:t>Physical form (Powdered extract)</a:t>
            </a:r>
          </a:p>
          <a:p>
            <a:pPr lvl="1"/>
            <a:r>
              <a:rPr lang="en-US" dirty="0"/>
              <a:t>Solvent or type of process (ethanol only)</a:t>
            </a:r>
          </a:p>
          <a:p>
            <a:pPr lvl="1"/>
            <a:r>
              <a:rPr lang="en-US" dirty="0"/>
              <a:t>Potency of a characteristic marker compound and CAS# (40% EGCG)</a:t>
            </a:r>
          </a:p>
          <a:p>
            <a:pPr lvl="1"/>
            <a:r>
              <a:rPr lang="en-US" dirty="0"/>
              <a:t>Ingredient disclosure (contains </a:t>
            </a:r>
            <a:r>
              <a:rPr lang="en-US" dirty="0" err="1"/>
              <a:t>maltodextrin</a:t>
            </a:r>
            <a:r>
              <a:rPr lang="en-US" dirty="0"/>
              <a:t>)</a:t>
            </a:r>
          </a:p>
          <a:p>
            <a:pPr lvl="1"/>
            <a:r>
              <a:rPr lang="en-US" dirty="0"/>
              <a:t>Meets </a:t>
            </a:r>
            <a:r>
              <a:rPr lang="en-US" dirty="0" err="1"/>
              <a:t>compendial</a:t>
            </a:r>
            <a:r>
              <a:rPr lang="en-US" dirty="0"/>
              <a:t> specification (USP, Ph. </a:t>
            </a:r>
            <a:r>
              <a:rPr lang="en-US" dirty="0" err="1"/>
              <a:t>Eur</a:t>
            </a:r>
            <a:r>
              <a:rPr lang="en-US" dirty="0"/>
              <a:t>, AHP)</a:t>
            </a:r>
          </a:p>
        </p:txBody>
      </p:sp>
    </p:spTree>
    <p:extLst>
      <p:ext uri="{BB962C8B-B14F-4D97-AF65-F5344CB8AC3E}">
        <p14:creationId xmlns:p14="http://schemas.microsoft.com/office/powerpoint/2010/main" val="237108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 Precision on CRM</a:t>
            </a:r>
          </a:p>
        </p:txBody>
      </p:sp>
      <p:graphicFrame>
        <p:nvGraphicFramePr>
          <p:cNvPr id="5" name="Object 4"/>
          <p:cNvGraphicFramePr>
            <a:graphicFrameLocks noChangeAspect="1"/>
          </p:cNvGraphicFramePr>
          <p:nvPr>
            <p:extLst/>
          </p:nvPr>
        </p:nvGraphicFramePr>
        <p:xfrm>
          <a:off x="465692" y="1687513"/>
          <a:ext cx="10739337" cy="5170487"/>
        </p:xfrm>
        <a:graphic>
          <a:graphicData uri="http://schemas.openxmlformats.org/presentationml/2006/ole">
            <mc:AlternateContent xmlns:mc="http://schemas.openxmlformats.org/markup-compatibility/2006">
              <mc:Choice xmlns:v="urn:schemas-microsoft-com:vml" Requires="v">
                <p:oleObj spid="_x0000_s4105" name="Document" r:id="rId3" imgW="6679954" imgH="3479672" progId="Word.Document.12">
                  <p:embed/>
                </p:oleObj>
              </mc:Choice>
              <mc:Fallback>
                <p:oleObj name="Document" r:id="rId3" imgW="6679954" imgH="3479672" progId="Word.Document.12">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92" y="1687513"/>
                        <a:ext cx="10739337" cy="5170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15236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K Part II – Botanical Identity Method (BIM)</a:t>
            </a:r>
          </a:p>
        </p:txBody>
      </p:sp>
      <p:sp>
        <p:nvSpPr>
          <p:cNvPr id="3" name="Content Placeholder 2"/>
          <p:cNvSpPr>
            <a:spLocks noGrp="1"/>
          </p:cNvSpPr>
          <p:nvPr>
            <p:ph idx="1"/>
          </p:nvPr>
        </p:nvSpPr>
        <p:spPr/>
        <p:txBody>
          <a:bodyPr/>
          <a:lstStyle/>
          <a:p>
            <a:r>
              <a:rPr lang="en-US" dirty="0"/>
              <a:t>“A method that establishes identity specifications for a botanical material and </a:t>
            </a:r>
            <a:r>
              <a:rPr lang="en-US" b="1" dirty="0">
                <a:solidFill>
                  <a:srgbClr val="FF0000"/>
                </a:solidFill>
              </a:rPr>
              <a:t>determines, within a specified statistical limit, a binary test result</a:t>
            </a:r>
            <a:r>
              <a:rPr lang="en-US" dirty="0">
                <a:solidFill>
                  <a:srgbClr val="FF0000"/>
                </a:solidFill>
              </a:rPr>
              <a:t>:</a:t>
            </a:r>
            <a:r>
              <a:rPr lang="en-US" dirty="0"/>
              <a:t> YES, the test material is a true example of the target botanical material and meets the identity specifications, or NO, it is not the target botanical. </a:t>
            </a:r>
          </a:p>
          <a:p>
            <a:r>
              <a:rPr lang="en-US" dirty="0"/>
              <a:t>Thus, a BIM answers the question, “Is the test material the same as the target </a:t>
            </a:r>
            <a:r>
              <a:rPr lang="en-US" dirty="0" smtClean="0"/>
              <a:t>material (</a:t>
            </a:r>
            <a:r>
              <a:rPr lang="en-US" dirty="0" err="1" smtClean="0"/>
              <a:t>Actea</a:t>
            </a:r>
            <a:r>
              <a:rPr lang="en-US" dirty="0" smtClean="0"/>
              <a:t> </a:t>
            </a:r>
            <a:r>
              <a:rPr lang="en-US" dirty="0" err="1" smtClean="0"/>
              <a:t>racemosa</a:t>
            </a:r>
            <a:r>
              <a:rPr lang="en-US" dirty="0" smtClean="0"/>
              <a:t>)?” -- not </a:t>
            </a:r>
            <a:r>
              <a:rPr lang="en-US" dirty="0"/>
              <a:t>“What is this material?” </a:t>
            </a:r>
          </a:p>
          <a:p>
            <a:r>
              <a:rPr lang="en-US" dirty="0"/>
              <a:t>In most cases, the method will achieve this goal by comparison of the test material with materials from the inclusivity panel and will return a YES/NO (or, in some cases, a consistent/ </a:t>
            </a:r>
            <a:r>
              <a:rPr lang="en-US" dirty="0" err="1"/>
              <a:t>nonconsistent</a:t>
            </a:r>
            <a:r>
              <a:rPr lang="en-US" dirty="0"/>
              <a:t>) answer.” </a:t>
            </a:r>
          </a:p>
          <a:p>
            <a:endParaRPr lang="en-US" dirty="0"/>
          </a:p>
        </p:txBody>
      </p:sp>
    </p:spTree>
    <p:extLst>
      <p:ext uri="{BB962C8B-B14F-4D97-AF65-F5344CB8AC3E}">
        <p14:creationId xmlns:p14="http://schemas.microsoft.com/office/powerpoint/2010/main" val="3272690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K Part II – BIM</a:t>
            </a:r>
          </a:p>
        </p:txBody>
      </p:sp>
      <p:sp>
        <p:nvSpPr>
          <p:cNvPr id="3" name="Content Placeholder 2"/>
          <p:cNvSpPr>
            <a:spLocks noGrp="1"/>
          </p:cNvSpPr>
          <p:nvPr>
            <p:ph idx="1"/>
          </p:nvPr>
        </p:nvSpPr>
        <p:spPr/>
        <p:txBody>
          <a:bodyPr>
            <a:normAutofit fontScale="85000" lnSpcReduction="20000"/>
          </a:bodyPr>
          <a:lstStyle/>
          <a:p>
            <a:r>
              <a:rPr lang="en-US" i="1" dirty="0"/>
              <a:t>3.4 Exclusivity </a:t>
            </a:r>
            <a:endParaRPr lang="en-US" dirty="0"/>
          </a:p>
          <a:p>
            <a:pPr lvl="1"/>
            <a:r>
              <a:rPr lang="en-US" dirty="0"/>
              <a:t>Ability of a BIM to correctly reject </a:t>
            </a:r>
            <a:r>
              <a:rPr lang="en-US" dirty="0" err="1"/>
              <a:t>nontarget</a:t>
            </a:r>
            <a:r>
              <a:rPr lang="en-US" dirty="0"/>
              <a:t> botanical materials. </a:t>
            </a:r>
          </a:p>
          <a:p>
            <a:r>
              <a:rPr lang="en-US" i="1" dirty="0"/>
              <a:t>3.5 Exclusivity Sampling Frame (ESF) </a:t>
            </a:r>
            <a:endParaRPr lang="en-US" dirty="0"/>
          </a:p>
          <a:p>
            <a:pPr lvl="1"/>
            <a:r>
              <a:rPr lang="en-US" dirty="0"/>
              <a:t>A list of practically obtainable </a:t>
            </a:r>
            <a:r>
              <a:rPr lang="en-US" dirty="0" err="1"/>
              <a:t>nontarget</a:t>
            </a:r>
            <a:r>
              <a:rPr lang="en-US" dirty="0"/>
              <a:t> botanical materials that have taxonomic, physical, or chemical composition characteristics similar to the target botanical and must give a negative result when tested by the BIM</a:t>
            </a:r>
            <a:r>
              <a:rPr lang="en-US" dirty="0" smtClean="0"/>
              <a:t>. </a:t>
            </a:r>
            <a:r>
              <a:rPr lang="en-US" b="1" dirty="0" smtClean="0"/>
              <a:t>(e.g. </a:t>
            </a:r>
            <a:r>
              <a:rPr lang="en-US" b="1" i="1" dirty="0" err="1" smtClean="0"/>
              <a:t>Actea</a:t>
            </a:r>
            <a:r>
              <a:rPr lang="en-US" b="1" i="1" dirty="0" smtClean="0"/>
              <a:t> </a:t>
            </a:r>
            <a:r>
              <a:rPr lang="en-US" b="1" i="1" dirty="0" err="1" smtClean="0"/>
              <a:t>rubra</a:t>
            </a:r>
            <a:r>
              <a:rPr lang="en-US" b="1" dirty="0" smtClean="0"/>
              <a:t>)</a:t>
            </a:r>
            <a:endParaRPr lang="en-US" b="1" dirty="0"/>
          </a:p>
          <a:p>
            <a:r>
              <a:rPr lang="en-US" i="1" dirty="0"/>
              <a:t>3.8 Inclusivity </a:t>
            </a:r>
            <a:endParaRPr lang="en-US" dirty="0"/>
          </a:p>
          <a:p>
            <a:pPr lvl="1"/>
            <a:r>
              <a:rPr lang="en-US" dirty="0"/>
              <a:t>Ability of a BIM to correctly identify variants of the target material that meet the identity specification. </a:t>
            </a:r>
          </a:p>
          <a:p>
            <a:r>
              <a:rPr lang="en-US" i="1" dirty="0"/>
              <a:t>3.9 Inclusivity Sampling Frame (ISF) </a:t>
            </a:r>
            <a:endParaRPr lang="en-US" dirty="0"/>
          </a:p>
          <a:p>
            <a:pPr lvl="1"/>
            <a:r>
              <a:rPr lang="en-US" dirty="0"/>
              <a:t>A list of practically obtainable botanical materials that are expected to give a positive result when tested by the BIM</a:t>
            </a:r>
            <a:r>
              <a:rPr lang="en-US" dirty="0" smtClean="0"/>
              <a:t>. </a:t>
            </a:r>
            <a:r>
              <a:rPr lang="en-US" b="1" dirty="0" smtClean="0"/>
              <a:t>(e.g. various sources and types of </a:t>
            </a:r>
            <a:r>
              <a:rPr lang="en-US" b="1" i="1" dirty="0" err="1" smtClean="0"/>
              <a:t>Actea</a:t>
            </a:r>
            <a:r>
              <a:rPr lang="en-US" b="1" i="1" dirty="0" smtClean="0"/>
              <a:t> </a:t>
            </a:r>
            <a:r>
              <a:rPr lang="en-US" b="1" i="1" dirty="0" err="1" smtClean="0"/>
              <a:t>racemosa</a:t>
            </a:r>
            <a:r>
              <a:rPr lang="en-US" dirty="0" smtClean="0"/>
              <a:t>)</a:t>
            </a:r>
            <a:endParaRPr lang="en-US" dirty="0"/>
          </a:p>
          <a:p>
            <a:pPr lvl="1"/>
            <a:r>
              <a:rPr lang="en-US" dirty="0"/>
              <a:t>The inclusivity frame should be sufficiently large that the botanical variation is adequately represented. Sources of variation may include, but are not limited to, species, subspecies, cultivar, growing location, growing conditions, growing season, and post-harvest processing. </a:t>
            </a:r>
          </a:p>
          <a:p>
            <a:pPr marL="457200" lvl="1" indent="0">
              <a:buNone/>
            </a:pPr>
            <a:endParaRPr lang="en-US" dirty="0"/>
          </a:p>
          <a:p>
            <a:endParaRPr lang="en-US" dirty="0"/>
          </a:p>
        </p:txBody>
      </p:sp>
    </p:spTree>
    <p:extLst>
      <p:ext uri="{BB962C8B-B14F-4D97-AF65-F5344CB8AC3E}">
        <p14:creationId xmlns:p14="http://schemas.microsoft.com/office/powerpoint/2010/main" val="340352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8722" name="Picture 2"/>
          <p:cNvPicPr>
            <a:picLocks noChangeAspect="1" noChangeArrowheads="1"/>
          </p:cNvPicPr>
          <p:nvPr/>
        </p:nvPicPr>
        <p:blipFill>
          <a:blip r:embed="rId2"/>
          <a:srcRect l="22500" t="23437" r="24000" b="12188"/>
          <a:stretch>
            <a:fillRect/>
          </a:stretch>
        </p:blipFill>
        <p:spPr bwMode="auto">
          <a:xfrm>
            <a:off x="2612572" y="195943"/>
            <a:ext cx="6522720" cy="627906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K Part II – BIM</a:t>
            </a:r>
          </a:p>
        </p:txBody>
      </p:sp>
      <p:sp>
        <p:nvSpPr>
          <p:cNvPr id="3" name="Content Placeholder 2"/>
          <p:cNvSpPr>
            <a:spLocks noGrp="1"/>
          </p:cNvSpPr>
          <p:nvPr>
            <p:ph idx="1"/>
          </p:nvPr>
        </p:nvSpPr>
        <p:spPr/>
        <p:txBody>
          <a:bodyPr>
            <a:normAutofit fontScale="92500" lnSpcReduction="20000"/>
          </a:bodyPr>
          <a:lstStyle/>
          <a:p>
            <a:r>
              <a:rPr lang="en-US" i="1" dirty="0"/>
              <a:t>3.16 Specified Inferior Test Material (SITM) </a:t>
            </a:r>
            <a:endParaRPr lang="en-US" dirty="0"/>
          </a:p>
          <a:p>
            <a:pPr lvl="1"/>
            <a:r>
              <a:rPr lang="en-US" dirty="0"/>
              <a:t>A botanical material mixture that has the </a:t>
            </a:r>
            <a:r>
              <a:rPr lang="en-US" b="1" dirty="0"/>
              <a:t>maximum concentration </a:t>
            </a:r>
            <a:r>
              <a:rPr lang="en-US" dirty="0"/>
              <a:t>of target material that is considered unacceptable, as specified by the SMPRs</a:t>
            </a:r>
            <a:r>
              <a:rPr lang="en-US" dirty="0" smtClean="0"/>
              <a:t>. </a:t>
            </a:r>
            <a:r>
              <a:rPr lang="en-US" b="1" dirty="0" smtClean="0"/>
              <a:t>(e.g. 10% non- A. </a:t>
            </a:r>
            <a:r>
              <a:rPr lang="en-US" b="1" dirty="0" err="1" smtClean="0"/>
              <a:t>racemosa</a:t>
            </a:r>
            <a:r>
              <a:rPr lang="en-US" b="1" dirty="0" smtClean="0"/>
              <a:t> DNA)</a:t>
            </a:r>
            <a:endParaRPr lang="en-US" b="1" dirty="0"/>
          </a:p>
          <a:p>
            <a:r>
              <a:rPr lang="en-US" dirty="0"/>
              <a:t> </a:t>
            </a:r>
            <a:r>
              <a:rPr lang="en-US" i="1" dirty="0"/>
              <a:t>3.17 Specified Superior Test Material (SSTM) </a:t>
            </a:r>
            <a:endParaRPr lang="en-US" dirty="0"/>
          </a:p>
          <a:p>
            <a:pPr lvl="1"/>
            <a:r>
              <a:rPr lang="en-US" dirty="0"/>
              <a:t>A botanical material mixture that has the </a:t>
            </a:r>
            <a:r>
              <a:rPr lang="en-US" b="1" dirty="0"/>
              <a:t>minimum acceptable concentration </a:t>
            </a:r>
            <a:r>
              <a:rPr lang="en-US" dirty="0"/>
              <a:t>of the target material, as specified by the SMPR. </a:t>
            </a:r>
            <a:r>
              <a:rPr lang="en-US" b="1" dirty="0" smtClean="0"/>
              <a:t>(e.g. &gt;99% target species DNA)</a:t>
            </a:r>
            <a:endParaRPr lang="en-US" b="1" dirty="0"/>
          </a:p>
          <a:p>
            <a:r>
              <a:rPr lang="en-US" b="1" i="1" dirty="0"/>
              <a:t>3.18 Standard Method Performance Requirements (SMPRs) </a:t>
            </a:r>
            <a:endParaRPr lang="en-US" b="1" dirty="0"/>
          </a:p>
          <a:p>
            <a:pPr lvl="1"/>
            <a:r>
              <a:rPr lang="en-US" b="1" dirty="0"/>
              <a:t>Performance requirements based on the fitness-for-purpose statement for each method. For BIMs, the SMPRs should include the physical form of the sample, the ISF, the ESF, the SSTM, the SITM, the number of samples for the inclusivity/exclusivity panels, and the desired probability and confidence limits for the method. </a:t>
            </a:r>
          </a:p>
          <a:p>
            <a:r>
              <a:rPr lang="en-US" b="1" i="1" dirty="0">
                <a:solidFill>
                  <a:srgbClr val="FF0000"/>
                </a:solidFill>
              </a:rPr>
              <a:t>Validation Study (SLV)</a:t>
            </a:r>
          </a:p>
          <a:p>
            <a:pPr lvl="1"/>
            <a:endParaRPr lang="en-US" dirty="0"/>
          </a:p>
          <a:p>
            <a:pPr lvl="2"/>
            <a:endParaRPr lang="en-US" dirty="0"/>
          </a:p>
          <a:p>
            <a:endParaRPr lang="en-US" dirty="0"/>
          </a:p>
        </p:txBody>
      </p:sp>
    </p:spTree>
    <p:extLst>
      <p:ext uri="{BB962C8B-B14F-4D97-AF65-F5344CB8AC3E}">
        <p14:creationId xmlns:p14="http://schemas.microsoft.com/office/powerpoint/2010/main" val="322782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Pre-qualification</a:t>
            </a:r>
          </a:p>
        </p:txBody>
      </p:sp>
      <p:sp>
        <p:nvSpPr>
          <p:cNvPr id="3" name="Content Placeholder 2"/>
          <p:cNvSpPr>
            <a:spLocks noGrp="1"/>
          </p:cNvSpPr>
          <p:nvPr>
            <p:ph idx="1"/>
          </p:nvPr>
        </p:nvSpPr>
        <p:spPr/>
        <p:txBody>
          <a:bodyPr>
            <a:normAutofit lnSpcReduction="10000"/>
          </a:bodyPr>
          <a:lstStyle/>
          <a:p>
            <a:r>
              <a:rPr lang="en-US" dirty="0"/>
              <a:t>Years in business</a:t>
            </a:r>
          </a:p>
          <a:p>
            <a:r>
              <a:rPr lang="en-US" dirty="0"/>
              <a:t>Expertise (# of technicians trained in method principles)</a:t>
            </a:r>
          </a:p>
          <a:p>
            <a:r>
              <a:rPr lang="en-US" dirty="0"/>
              <a:t>Frequency of running method</a:t>
            </a:r>
          </a:p>
          <a:p>
            <a:r>
              <a:rPr lang="en-US" dirty="0"/>
              <a:t>Use of </a:t>
            </a:r>
            <a:r>
              <a:rPr lang="en-US" dirty="0" err="1"/>
              <a:t>compendial</a:t>
            </a:r>
            <a:r>
              <a:rPr lang="en-US" dirty="0"/>
              <a:t> methods (USP, AOAC, published)</a:t>
            </a:r>
          </a:p>
          <a:p>
            <a:r>
              <a:rPr lang="en-US" dirty="0"/>
              <a:t>Source of reference standards</a:t>
            </a:r>
          </a:p>
          <a:p>
            <a:r>
              <a:rPr lang="en-US" dirty="0"/>
              <a:t>OOS procedure</a:t>
            </a:r>
          </a:p>
          <a:p>
            <a:r>
              <a:rPr lang="en-US" dirty="0"/>
              <a:t>System </a:t>
            </a:r>
            <a:r>
              <a:rPr lang="en-US" dirty="0" smtClean="0"/>
              <a:t>suitability/SMPR/verification </a:t>
            </a:r>
            <a:r>
              <a:rPr lang="en-US" dirty="0"/>
              <a:t>of method validity</a:t>
            </a:r>
          </a:p>
          <a:p>
            <a:r>
              <a:rPr lang="en-US" dirty="0"/>
              <a:t>Single Laboratory Validation</a:t>
            </a:r>
          </a:p>
          <a:p>
            <a:r>
              <a:rPr lang="en-US" dirty="0" smtClean="0"/>
              <a:t>Certifications </a:t>
            </a:r>
            <a:r>
              <a:rPr lang="en-US" dirty="0"/>
              <a:t>(ISO 17025)</a:t>
            </a:r>
          </a:p>
        </p:txBody>
      </p:sp>
    </p:spTree>
    <p:extLst>
      <p:ext uri="{BB962C8B-B14F-4D97-AF65-F5344CB8AC3E}">
        <p14:creationId xmlns:p14="http://schemas.microsoft.com/office/powerpoint/2010/main" val="265264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Qualification Red Flags</a:t>
            </a:r>
          </a:p>
        </p:txBody>
      </p:sp>
      <p:sp>
        <p:nvSpPr>
          <p:cNvPr id="3" name="Content Placeholder 2"/>
          <p:cNvSpPr>
            <a:spLocks noGrp="1"/>
          </p:cNvSpPr>
          <p:nvPr>
            <p:ph idx="1"/>
          </p:nvPr>
        </p:nvSpPr>
        <p:spPr/>
        <p:txBody>
          <a:bodyPr>
            <a:normAutofit fontScale="85000" lnSpcReduction="10000"/>
          </a:bodyPr>
          <a:lstStyle/>
          <a:p>
            <a:r>
              <a:rPr lang="en-US" dirty="0" smtClean="0"/>
              <a:t>Address cannot be located on Google Maps; key personnel are unidentifiable </a:t>
            </a:r>
          </a:p>
          <a:p>
            <a:r>
              <a:rPr lang="en-US" dirty="0" smtClean="0"/>
              <a:t>Pricing significantly </a:t>
            </a:r>
            <a:r>
              <a:rPr lang="en-US" dirty="0"/>
              <a:t>lower than </a:t>
            </a:r>
            <a:r>
              <a:rPr lang="en-US" dirty="0" smtClean="0"/>
              <a:t>industry standard</a:t>
            </a:r>
          </a:p>
          <a:p>
            <a:r>
              <a:rPr lang="en-US" dirty="0" smtClean="0"/>
              <a:t>Does not use the method frequently</a:t>
            </a:r>
          </a:p>
          <a:p>
            <a:r>
              <a:rPr lang="en-US" dirty="0" smtClean="0"/>
              <a:t>Does not ever run duplicate samples consecutively</a:t>
            </a:r>
          </a:p>
          <a:p>
            <a:r>
              <a:rPr lang="en-US" dirty="0" smtClean="0"/>
              <a:t>Uses internal or proprietary methods; does not readily share method summary and suitability criteria</a:t>
            </a:r>
          </a:p>
          <a:p>
            <a:r>
              <a:rPr lang="en-US" dirty="0" smtClean="0"/>
              <a:t>Does not run a sufficient number of control samples, such as a new calibration curve in the same batch of samples</a:t>
            </a:r>
            <a:endParaRPr lang="en-US" dirty="0"/>
          </a:p>
          <a:p>
            <a:r>
              <a:rPr lang="en-US" dirty="0" smtClean="0"/>
              <a:t>Cannot provide reference material COA with evidence supporting authenticity</a:t>
            </a:r>
          </a:p>
          <a:p>
            <a:r>
              <a:rPr lang="en-US" dirty="0" smtClean="0"/>
              <a:t>Does not prepare fresh reference standards and calibration curves with every sample</a:t>
            </a:r>
          </a:p>
        </p:txBody>
      </p:sp>
    </p:spTree>
    <p:extLst>
      <p:ext uri="{BB962C8B-B14F-4D97-AF65-F5344CB8AC3E}">
        <p14:creationId xmlns:p14="http://schemas.microsoft.com/office/powerpoint/2010/main" val="399550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Qualification Red Flags,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Does not reference to </a:t>
            </a:r>
            <a:r>
              <a:rPr lang="en-US" dirty="0" err="1" smtClean="0"/>
              <a:t>compendial</a:t>
            </a:r>
            <a:r>
              <a:rPr lang="en-US" dirty="0" smtClean="0"/>
              <a:t> or published methods</a:t>
            </a:r>
          </a:p>
          <a:p>
            <a:r>
              <a:rPr lang="en-US" dirty="0" smtClean="0"/>
              <a:t>Does not share methods upon request</a:t>
            </a:r>
          </a:p>
          <a:p>
            <a:r>
              <a:rPr lang="en-US" dirty="0" smtClean="0"/>
              <a:t>Does not include original test data on reports (chromatograms, etc)</a:t>
            </a:r>
          </a:p>
          <a:p>
            <a:r>
              <a:rPr lang="en-US" dirty="0" smtClean="0"/>
              <a:t>Does not request sufficient information about expected identity of sample</a:t>
            </a:r>
          </a:p>
          <a:p>
            <a:r>
              <a:rPr lang="en-US" dirty="0" smtClean="0"/>
              <a:t>Does not give detailed precautions on sample handling and transporting samples</a:t>
            </a:r>
          </a:p>
          <a:p>
            <a:r>
              <a:rPr lang="en-US" dirty="0" smtClean="0"/>
              <a:t>Does not have a written out-of-specification procedure or checklist that can be shared</a:t>
            </a:r>
          </a:p>
          <a:p>
            <a:r>
              <a:rPr lang="en-US" dirty="0" smtClean="0"/>
              <a:t>Claims ISO 17025 certification but does not specify which methods are certified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Reduce </a:t>
            </a:r>
            <a:r>
              <a:rPr lang="en-US" dirty="0" smtClean="0"/>
              <a:t>ID Testing </a:t>
            </a:r>
            <a:r>
              <a:rPr lang="en-US" dirty="0"/>
              <a:t>Rejections:</a:t>
            </a: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Verify, Then Trust</a:t>
            </a:r>
          </a:p>
          <a:p>
            <a:r>
              <a:rPr lang="en-US" dirty="0" smtClean="0"/>
              <a:t>Make sure the method is </a:t>
            </a:r>
            <a:r>
              <a:rPr lang="en-US" b="1" dirty="0" smtClean="0"/>
              <a:t>fit for purpose</a:t>
            </a:r>
          </a:p>
          <a:p>
            <a:r>
              <a:rPr lang="en-US" dirty="0" smtClean="0"/>
              <a:t>Get </a:t>
            </a:r>
            <a:r>
              <a:rPr lang="en-US" dirty="0"/>
              <a:t>the raw material used to produce the sample, and provide to laboratory with the sample</a:t>
            </a:r>
          </a:p>
          <a:p>
            <a:r>
              <a:rPr lang="en-US" dirty="0"/>
              <a:t>Communicate full specs to laboratory </a:t>
            </a:r>
            <a:r>
              <a:rPr lang="en-US" dirty="0" smtClean="0"/>
              <a:t>(at least: country </a:t>
            </a:r>
            <a:r>
              <a:rPr lang="en-US" dirty="0"/>
              <a:t>of origin, plant part, solvents used, </a:t>
            </a:r>
            <a:r>
              <a:rPr lang="en-US" dirty="0" smtClean="0"/>
              <a:t>potency, ingredient disclosure)</a:t>
            </a:r>
            <a:endParaRPr lang="en-US" dirty="0"/>
          </a:p>
          <a:p>
            <a:r>
              <a:rPr lang="en-US" dirty="0"/>
              <a:t>Make sure </a:t>
            </a:r>
            <a:r>
              <a:rPr lang="en-US" dirty="0" smtClean="0"/>
              <a:t>multiple appropriate references are tested with the sample which reflect 1) the population of the species, and 2) any processing that occurs to the sample.</a:t>
            </a:r>
            <a:endParaRPr lang="en-US" dirty="0"/>
          </a:p>
          <a:p>
            <a:r>
              <a:rPr lang="en-US" dirty="0" smtClean="0"/>
              <a:t>Confirm </a:t>
            </a:r>
            <a:r>
              <a:rPr lang="en-US" dirty="0"/>
              <a:t>results with a different (orthogonal) method</a:t>
            </a:r>
          </a:p>
          <a:p>
            <a:r>
              <a:rPr lang="en-US" b="1" dirty="0"/>
              <a:t>Verification</a:t>
            </a:r>
            <a:r>
              <a:rPr lang="en-US" dirty="0"/>
              <a:t> of material source, specifications and </a:t>
            </a:r>
            <a:r>
              <a:rPr lang="en-US" dirty="0" smtClean="0"/>
              <a:t>supplier: </a:t>
            </a:r>
            <a:r>
              <a:rPr lang="en-US" b="1" dirty="0" smtClean="0"/>
              <a:t>ID Verified™, Spec Verified™, Supplier Verified™</a:t>
            </a:r>
          </a:p>
          <a:p>
            <a:endParaRPr lang="en-US" dirty="0"/>
          </a:p>
        </p:txBody>
      </p:sp>
    </p:spTree>
    <p:extLst>
      <p:ext uri="{BB962C8B-B14F-4D97-AF65-F5344CB8AC3E}">
        <p14:creationId xmlns:p14="http://schemas.microsoft.com/office/powerpoint/2010/main" val="287767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14710" y="2264823"/>
            <a:ext cx="3695700" cy="1566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000"/>
              </a:lnSpc>
              <a:buNone/>
            </a:pPr>
            <a:r>
              <a:rPr lang="en-US" sz="6000" b="1" dirty="0">
                <a:latin typeface="Helvetica Condensed"/>
              </a:rPr>
              <a:t>Blake </a:t>
            </a:r>
          </a:p>
          <a:p>
            <a:pPr marL="0" indent="0">
              <a:lnSpc>
                <a:spcPts val="5000"/>
              </a:lnSpc>
              <a:buNone/>
            </a:pPr>
            <a:r>
              <a:rPr lang="en-US" sz="6000" b="1" dirty="0" err="1">
                <a:latin typeface="Helvetica Condensed"/>
              </a:rPr>
              <a:t>Ebersole</a:t>
            </a:r>
            <a:endParaRPr lang="en-US" sz="6000" b="1" dirty="0">
              <a:latin typeface="Helvetica Condensed"/>
            </a:endParaRPr>
          </a:p>
        </p:txBody>
      </p:sp>
      <p:sp>
        <p:nvSpPr>
          <p:cNvPr id="5" name="Rectangle 4"/>
          <p:cNvSpPr/>
          <p:nvPr/>
        </p:nvSpPr>
        <p:spPr>
          <a:xfrm>
            <a:off x="5914710" y="3954099"/>
            <a:ext cx="5535168" cy="646331"/>
          </a:xfrm>
          <a:prstGeom prst="rect">
            <a:avLst/>
          </a:prstGeom>
        </p:spPr>
        <p:txBody>
          <a:bodyPr wrap="square">
            <a:spAutoFit/>
          </a:bodyPr>
          <a:lstStyle/>
          <a:p>
            <a:r>
              <a:rPr lang="en-US" sz="3600" i="1" dirty="0">
                <a:solidFill>
                  <a:schemeClr val="bg1">
                    <a:lumMod val="50000"/>
                  </a:schemeClr>
                </a:solidFill>
                <a:latin typeface="Helvetica Condensed"/>
              </a:rPr>
              <a:t>president</a:t>
            </a:r>
          </a:p>
        </p:txBody>
      </p:sp>
      <p:sp>
        <p:nvSpPr>
          <p:cNvPr id="10" name="Title 1"/>
          <p:cNvSpPr txBox="1">
            <a:spLocks/>
          </p:cNvSpPr>
          <p:nvPr/>
        </p:nvSpPr>
        <p:spPr>
          <a:xfrm>
            <a:off x="0" y="1062018"/>
            <a:ext cx="12192000" cy="490457"/>
          </a:xfrm>
          <a:prstGeom prst="rect">
            <a:avLst/>
          </a:prstGeom>
          <a:solidFill>
            <a:srgbClr val="B1B3B6"/>
          </a:solidFill>
          <a:ln>
            <a:noFill/>
          </a:ln>
        </p:spPr>
        <p:txBody>
          <a:bodyPr vert="horz" lIns="91440" tIns="91440" rIns="91440" bIns="0" rtlCol="0" anchor="ctr">
            <a:no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4000" dirty="0">
                <a:solidFill>
                  <a:schemeClr val="bg1"/>
                </a:solidFill>
              </a:rPr>
              <a:t>Q&amp;A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204" y="2264823"/>
            <a:ext cx="2448946" cy="349528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652280"/>
            <a:ext cx="1938516" cy="483822"/>
          </a:xfrm>
          <a:prstGeom prst="rect">
            <a:avLst/>
          </a:prstGeom>
        </p:spPr>
      </p:pic>
      <p:sp>
        <p:nvSpPr>
          <p:cNvPr id="2" name="Rectangle 1"/>
          <p:cNvSpPr/>
          <p:nvPr/>
        </p:nvSpPr>
        <p:spPr>
          <a:xfrm>
            <a:off x="5914710" y="3626258"/>
            <a:ext cx="1885444" cy="461665"/>
          </a:xfrm>
          <a:prstGeom prst="rect">
            <a:avLst/>
          </a:prstGeom>
        </p:spPr>
        <p:txBody>
          <a:bodyPr wrap="square">
            <a:spAutoFit/>
          </a:bodyPr>
          <a:lstStyle/>
          <a:p>
            <a:r>
              <a:rPr lang="en-US" sz="2400" b="1" dirty="0">
                <a:latin typeface="Helvetica Condensed"/>
              </a:rPr>
              <a:t>B.S., M.B.A</a:t>
            </a:r>
            <a:endParaRPr lang="en-US" sz="2400" dirty="0"/>
          </a:p>
        </p:txBody>
      </p:sp>
    </p:spTree>
    <p:extLst>
      <p:ext uri="{BB962C8B-B14F-4D97-AF65-F5344CB8AC3E}">
        <p14:creationId xmlns:p14="http://schemas.microsoft.com/office/powerpoint/2010/main" val="393442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appropriate ID -- First understand the following:</a:t>
            </a:r>
            <a:endParaRPr lang="en-US" dirty="0"/>
          </a:p>
        </p:txBody>
      </p:sp>
      <p:sp>
        <p:nvSpPr>
          <p:cNvPr id="3" name="Content Placeholder 2"/>
          <p:cNvSpPr>
            <a:spLocks noGrp="1"/>
          </p:cNvSpPr>
          <p:nvPr>
            <p:ph idx="1"/>
          </p:nvPr>
        </p:nvSpPr>
        <p:spPr/>
        <p:txBody>
          <a:bodyPr>
            <a:normAutofit lnSpcReduction="10000"/>
          </a:bodyPr>
          <a:lstStyle/>
          <a:p>
            <a:r>
              <a:rPr lang="en-US" dirty="0"/>
              <a:t>Geographic </a:t>
            </a:r>
            <a:r>
              <a:rPr lang="en-US" dirty="0" smtClean="0"/>
              <a:t>source, </a:t>
            </a:r>
            <a:r>
              <a:rPr lang="en-US" dirty="0"/>
              <a:t>variety, climate, storage of raw material</a:t>
            </a:r>
          </a:p>
          <a:p>
            <a:r>
              <a:rPr lang="en-US" dirty="0"/>
              <a:t>Form of material (whole, cut, powdered, </a:t>
            </a:r>
            <a:r>
              <a:rPr lang="en-US" dirty="0" smtClean="0"/>
              <a:t>extract)</a:t>
            </a:r>
            <a:endParaRPr lang="en-US" dirty="0"/>
          </a:p>
          <a:p>
            <a:r>
              <a:rPr lang="en-US" dirty="0"/>
              <a:t>Manufacturing process (solvents, degree of concentration, type of drying </a:t>
            </a:r>
          </a:p>
          <a:p>
            <a:r>
              <a:rPr lang="en-US" dirty="0"/>
              <a:t>Potential adulterants </a:t>
            </a:r>
            <a:r>
              <a:rPr lang="en-US" dirty="0" smtClean="0"/>
              <a:t>(GOOGLE IT!!)</a:t>
            </a:r>
            <a:endParaRPr lang="en-US" dirty="0"/>
          </a:p>
          <a:p>
            <a:r>
              <a:rPr lang="en-US" dirty="0"/>
              <a:t>Authentic reference materials </a:t>
            </a:r>
            <a:endParaRPr lang="en-US" dirty="0" smtClean="0"/>
          </a:p>
          <a:p>
            <a:pPr lvl="1"/>
            <a:r>
              <a:rPr lang="en-US" dirty="0" smtClean="0"/>
              <a:t>Test materials – not generally verified/authenticated</a:t>
            </a:r>
          </a:p>
          <a:p>
            <a:pPr lvl="1"/>
            <a:r>
              <a:rPr lang="en-US" dirty="0" smtClean="0"/>
              <a:t>Botanical </a:t>
            </a:r>
            <a:r>
              <a:rPr lang="en-US" dirty="0"/>
              <a:t>reference material, or </a:t>
            </a:r>
            <a:r>
              <a:rPr lang="en-US" dirty="0" smtClean="0"/>
              <a:t>BRM – Identity Verified</a:t>
            </a:r>
          </a:p>
          <a:p>
            <a:pPr lvl="1"/>
            <a:r>
              <a:rPr lang="en-US" dirty="0" smtClean="0"/>
              <a:t>Standard reference materials, or SRM (ideally pure compounds)</a:t>
            </a:r>
          </a:p>
          <a:p>
            <a:pPr lvl="1"/>
            <a:r>
              <a:rPr lang="en-US" dirty="0" smtClean="0"/>
              <a:t>Certified reference materials, or CRM</a:t>
            </a:r>
          </a:p>
        </p:txBody>
      </p:sp>
    </p:spTree>
    <p:extLst>
      <p:ext uri="{BB962C8B-B14F-4D97-AF65-F5344CB8AC3E}">
        <p14:creationId xmlns:p14="http://schemas.microsoft.com/office/powerpoint/2010/main" val="142312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Authentic Reference?</a:t>
            </a:r>
          </a:p>
        </p:txBody>
      </p:sp>
      <p:sp>
        <p:nvSpPr>
          <p:cNvPr id="3" name="Content Placeholder 2"/>
          <p:cNvSpPr>
            <a:spLocks noGrp="1"/>
          </p:cNvSpPr>
          <p:nvPr>
            <p:ph idx="1"/>
          </p:nvPr>
        </p:nvSpPr>
        <p:spPr/>
        <p:txBody>
          <a:bodyPr>
            <a:normAutofit lnSpcReduction="10000"/>
          </a:bodyPr>
          <a:lstStyle/>
          <a:p>
            <a:r>
              <a:rPr lang="en-US" dirty="0"/>
              <a:t>BRM accompanied by voucher specimen</a:t>
            </a:r>
          </a:p>
          <a:p>
            <a:pPr lvl="1"/>
            <a:r>
              <a:rPr lang="en-US" dirty="0"/>
              <a:t>Authenticated by one or more </a:t>
            </a:r>
            <a:r>
              <a:rPr lang="en-US" dirty="0" smtClean="0"/>
              <a:t>experts (field collector, botanist)</a:t>
            </a:r>
          </a:p>
          <a:p>
            <a:pPr lvl="1"/>
            <a:r>
              <a:rPr lang="en-US" dirty="0" smtClean="0"/>
              <a:t>Voucher information: </a:t>
            </a:r>
            <a:endParaRPr lang="en-US" dirty="0"/>
          </a:p>
          <a:p>
            <a:r>
              <a:rPr lang="en-US" dirty="0"/>
              <a:t>Certified by valid scientific methods</a:t>
            </a:r>
          </a:p>
          <a:p>
            <a:pPr lvl="1"/>
            <a:r>
              <a:rPr lang="en-US" dirty="0"/>
              <a:t>Botany (e.g. distinguishing macroscopic and/or microscopic characteristics unique to the species and plant part)</a:t>
            </a:r>
          </a:p>
          <a:p>
            <a:pPr lvl="1"/>
            <a:r>
              <a:rPr lang="en-US" dirty="0"/>
              <a:t>Chemistry (e.g. distinguishing chemical markers unique to the species and plant part)</a:t>
            </a:r>
          </a:p>
          <a:p>
            <a:r>
              <a:rPr lang="en-US" dirty="0"/>
              <a:t>Certified by a </a:t>
            </a:r>
            <a:r>
              <a:rPr lang="en-US" dirty="0" smtClean="0"/>
              <a:t>source who can produce evidence of verification</a:t>
            </a:r>
          </a:p>
          <a:p>
            <a:r>
              <a:rPr lang="en-US" b="1" dirty="0" smtClean="0"/>
              <a:t>A test material that is not authenticated cannot be a reference material</a:t>
            </a:r>
            <a:endParaRPr lang="en-US" b="1" dirty="0"/>
          </a:p>
        </p:txBody>
      </p:sp>
    </p:spTree>
    <p:extLst>
      <p:ext uri="{BB962C8B-B14F-4D97-AF65-F5344CB8AC3E}">
        <p14:creationId xmlns:p14="http://schemas.microsoft.com/office/powerpoint/2010/main" val="283450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appropriate ID</a:t>
            </a:r>
            <a:endParaRPr lang="en-US" dirty="0"/>
          </a:p>
        </p:txBody>
      </p:sp>
      <p:sp>
        <p:nvSpPr>
          <p:cNvPr id="3" name="Content Placeholder 2"/>
          <p:cNvSpPr>
            <a:spLocks noGrp="1"/>
          </p:cNvSpPr>
          <p:nvPr>
            <p:ph idx="1"/>
          </p:nvPr>
        </p:nvSpPr>
        <p:spPr/>
        <p:txBody>
          <a:bodyPr/>
          <a:lstStyle/>
          <a:p>
            <a:r>
              <a:rPr lang="en-US" sz="4400" dirty="0" smtClean="0"/>
              <a:t>Understand method </a:t>
            </a:r>
            <a:r>
              <a:rPr lang="en-US" sz="4400" b="1" dirty="0" smtClean="0"/>
              <a:t>fitness for purpose </a:t>
            </a:r>
            <a:r>
              <a:rPr lang="en-US" sz="4400" dirty="0" smtClean="0"/>
              <a:t>-- and therefore its limitations!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Rules of Thumb</a:t>
            </a:r>
            <a:endParaRPr lang="en-US" dirty="0"/>
          </a:p>
        </p:txBody>
      </p:sp>
      <p:sp>
        <p:nvSpPr>
          <p:cNvPr id="3" name="Content Placeholder 2"/>
          <p:cNvSpPr>
            <a:spLocks noGrp="1"/>
          </p:cNvSpPr>
          <p:nvPr>
            <p:ph idx="1"/>
          </p:nvPr>
        </p:nvSpPr>
        <p:spPr/>
        <p:txBody>
          <a:bodyPr/>
          <a:lstStyle/>
          <a:p>
            <a:r>
              <a:rPr lang="en-US" b="1" dirty="0" smtClean="0"/>
              <a:t>Multiple test methods </a:t>
            </a:r>
            <a:r>
              <a:rPr lang="en-US" dirty="0" smtClean="0"/>
              <a:t>are the standard, not the exception: The majority of findings should be replicated (or easily replicable) using a different (“orthogonal”) method. E.g. TLC should be confirmed by HPLC</a:t>
            </a:r>
          </a:p>
          <a:p>
            <a:r>
              <a:rPr lang="en-US" dirty="0" smtClean="0"/>
              <a:t>Reference materials are central: Multiple authenticated BRM of same species from different sources</a:t>
            </a:r>
          </a:p>
          <a:p>
            <a:r>
              <a:rPr lang="en-US" dirty="0" smtClean="0"/>
              <a:t>Look for method to prove absence of common adulterants</a:t>
            </a:r>
          </a:p>
          <a:p>
            <a:r>
              <a:rPr lang="en-US" dirty="0" smtClean="0"/>
              <a:t>Method selection is often based on individual basis</a:t>
            </a:r>
          </a:p>
          <a:p>
            <a:r>
              <a:rPr lang="en-US" b="1" dirty="0" smtClean="0"/>
              <a:t>Methods need to be appropriate for type of material</a:t>
            </a:r>
          </a:p>
        </p:txBody>
      </p:sp>
    </p:spTree>
    <p:extLst>
      <p:ext uri="{BB962C8B-B14F-4D97-AF65-F5344CB8AC3E}">
        <p14:creationId xmlns:p14="http://schemas.microsoft.com/office/powerpoint/2010/main" val="297422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13"/>
            <a:ext cx="10515600" cy="1325563"/>
          </a:xfrm>
        </p:spPr>
        <p:txBody>
          <a:bodyPr/>
          <a:lstStyle/>
          <a:p>
            <a:r>
              <a:rPr lang="en-US" dirty="0" smtClean="0"/>
              <a:t>Ingredient ID Methods Chart</a:t>
            </a:r>
            <a:endParaRPr lang="en-US" dirty="0"/>
          </a:p>
        </p:txBody>
      </p:sp>
      <p:graphicFrame>
        <p:nvGraphicFramePr>
          <p:cNvPr id="4" name="Table 3"/>
          <p:cNvGraphicFramePr>
            <a:graphicFrameLocks noGrp="1"/>
          </p:cNvGraphicFramePr>
          <p:nvPr/>
        </p:nvGraphicFramePr>
        <p:xfrm>
          <a:off x="1522548" y="1216055"/>
          <a:ext cx="9711507" cy="4754879"/>
        </p:xfrm>
        <a:graphic>
          <a:graphicData uri="http://schemas.openxmlformats.org/drawingml/2006/table">
            <a:tbl>
              <a:tblPr firstRow="1" bandRow="1">
                <a:tableStyleId>{5C22544A-7EE6-4342-B048-85BDC9FD1C3A}</a:tableStyleId>
              </a:tblPr>
              <a:tblGrid>
                <a:gridCol w="2129596"/>
                <a:gridCol w="985170"/>
                <a:gridCol w="1175657"/>
                <a:gridCol w="1259010"/>
                <a:gridCol w="1387358"/>
                <a:gridCol w="1387358"/>
                <a:gridCol w="1387358"/>
              </a:tblGrid>
              <a:tr h="704779">
                <a:tc>
                  <a:txBody>
                    <a:bodyPr/>
                    <a:lstStyle/>
                    <a:p>
                      <a:r>
                        <a:rPr lang="en-US" dirty="0" smtClean="0"/>
                        <a:t>Method</a:t>
                      </a:r>
                      <a:endParaRPr lang="en-US" dirty="0"/>
                    </a:p>
                  </a:txBody>
                  <a:tcPr/>
                </a:tc>
                <a:tc>
                  <a:txBody>
                    <a:bodyPr/>
                    <a:lstStyle/>
                    <a:p>
                      <a:r>
                        <a:rPr lang="en-US" sz="1400" dirty="0" smtClean="0"/>
                        <a:t>Whole plant</a:t>
                      </a:r>
                      <a:endParaRPr lang="en-US" sz="1400" dirty="0"/>
                    </a:p>
                  </a:txBody>
                  <a:tcPr/>
                </a:tc>
                <a:tc>
                  <a:txBody>
                    <a:bodyPr/>
                    <a:lstStyle/>
                    <a:p>
                      <a:r>
                        <a:rPr lang="en-US" sz="1400" dirty="0" smtClean="0"/>
                        <a:t>Whole</a:t>
                      </a:r>
                      <a:r>
                        <a:rPr lang="en-US" sz="1400" baseline="0" dirty="0" smtClean="0"/>
                        <a:t> plant part</a:t>
                      </a:r>
                      <a:endParaRPr lang="en-US" sz="1400" dirty="0"/>
                    </a:p>
                  </a:txBody>
                  <a:tcPr/>
                </a:tc>
                <a:tc>
                  <a:txBody>
                    <a:bodyPr/>
                    <a:lstStyle/>
                    <a:p>
                      <a:r>
                        <a:rPr lang="en-US" sz="1400" dirty="0" smtClean="0"/>
                        <a:t>Dehydrate/ Milled plant part</a:t>
                      </a:r>
                      <a:endParaRPr lang="en-US" sz="1400" dirty="0"/>
                    </a:p>
                  </a:txBody>
                  <a:tcPr/>
                </a:tc>
                <a:tc>
                  <a:txBody>
                    <a:bodyPr/>
                    <a:lstStyle/>
                    <a:p>
                      <a:r>
                        <a:rPr lang="en-US" sz="1400" dirty="0" smtClean="0"/>
                        <a:t>Crude Extract</a:t>
                      </a:r>
                      <a:endParaRPr lang="en-US" sz="1400" dirty="0"/>
                    </a:p>
                  </a:txBody>
                  <a:tcPr/>
                </a:tc>
                <a:tc>
                  <a:txBody>
                    <a:bodyPr/>
                    <a:lstStyle/>
                    <a:p>
                      <a:r>
                        <a:rPr lang="en-US" sz="1400" dirty="0" smtClean="0"/>
                        <a:t>Purified Extract</a:t>
                      </a:r>
                    </a:p>
                  </a:txBody>
                  <a:tcPr/>
                </a:tc>
                <a:tc>
                  <a:txBody>
                    <a:bodyPr/>
                    <a:lstStyle/>
                    <a:p>
                      <a:r>
                        <a:rPr lang="en-US" sz="1400" dirty="0" smtClean="0"/>
                        <a:t>Combination Product</a:t>
                      </a:r>
                      <a:endParaRPr lang="en-US" sz="1400" dirty="0"/>
                    </a:p>
                  </a:txBody>
                  <a:tcPr/>
                </a:tc>
              </a:tr>
              <a:tr h="360785">
                <a:tc>
                  <a:txBody>
                    <a:bodyPr/>
                    <a:lstStyle/>
                    <a:p>
                      <a:r>
                        <a:rPr lang="en-US" dirty="0" smtClean="0"/>
                        <a:t>Visual/</a:t>
                      </a:r>
                      <a:r>
                        <a:rPr lang="en-US" dirty="0" err="1" smtClean="0"/>
                        <a:t>Macroscopy</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60785">
                <a:tc>
                  <a:txBody>
                    <a:bodyPr/>
                    <a:lstStyle/>
                    <a:p>
                      <a:r>
                        <a:rPr lang="en-US" dirty="0" smtClean="0"/>
                        <a:t>Microscopy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616682">
                <a:tc>
                  <a:txBody>
                    <a:bodyPr/>
                    <a:lstStyle/>
                    <a:p>
                      <a:r>
                        <a:rPr lang="en-US" dirty="0" err="1" smtClean="0"/>
                        <a:t>Organoleptic</a:t>
                      </a:r>
                      <a:r>
                        <a:rPr lang="en-US" dirty="0" smtClean="0"/>
                        <a:t> (Aroma/Taste)</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60785">
                <a:tc>
                  <a:txBody>
                    <a:bodyPr/>
                    <a:lstStyle/>
                    <a:p>
                      <a:r>
                        <a:rPr lang="en-US" dirty="0" smtClean="0"/>
                        <a:t>IR (FT-IR, NIR)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60785">
                <a:tc>
                  <a:txBody>
                    <a:bodyPr/>
                    <a:lstStyle/>
                    <a:p>
                      <a:r>
                        <a:rPr lang="en-US" dirty="0" smtClean="0"/>
                        <a:t>TLC, HPTLC</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depends</a:t>
                      </a:r>
                      <a:endParaRPr lang="en-US" dirty="0"/>
                    </a:p>
                  </a:txBody>
                  <a:tcPr/>
                </a:tc>
                <a:tc>
                  <a:txBody>
                    <a:bodyPr/>
                    <a:lstStyle/>
                    <a:p>
                      <a:pPr algn="ctr"/>
                      <a:r>
                        <a:rPr lang="en-US" dirty="0" smtClean="0"/>
                        <a:t>depends</a:t>
                      </a:r>
                      <a:endParaRPr lang="en-US" dirty="0"/>
                    </a:p>
                  </a:txBody>
                  <a:tcPr/>
                </a:tc>
              </a:tr>
              <a:tr h="616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LC,</a:t>
                      </a:r>
                      <a:r>
                        <a:rPr lang="en-US" baseline="0" dirty="0" smtClean="0"/>
                        <a:t> GC, MS, NMR</a:t>
                      </a:r>
                      <a:endParaRPr lang="en-US" dirty="0" smtClean="0"/>
                    </a:p>
                    <a:p>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60785">
                <a:tc>
                  <a:txBody>
                    <a:bodyPr/>
                    <a:lstStyle/>
                    <a:p>
                      <a:r>
                        <a:rPr lang="en-US" dirty="0" smtClean="0"/>
                        <a:t>DNA</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880974">
                <a:tc>
                  <a:txBody>
                    <a:bodyPr/>
                    <a:lstStyle/>
                    <a:p>
                      <a:r>
                        <a:rPr lang="en-US" dirty="0" err="1" smtClean="0"/>
                        <a:t>Metabolomic-Chemometric</a:t>
                      </a:r>
                      <a:r>
                        <a:rPr lang="en-US" dirty="0" smtClean="0"/>
                        <a:t> approach</a:t>
                      </a:r>
                      <a:endParaRPr lang="en-US" dirty="0"/>
                    </a:p>
                  </a:txBody>
                  <a:tcPr/>
                </a:tc>
                <a:tc>
                  <a:txBody>
                    <a:bodyPr/>
                    <a:lstStyle/>
                    <a:p>
                      <a:pPr algn="ctr"/>
                      <a:r>
                        <a:rPr lang="en-US" dirty="0" smtClean="0"/>
                        <a:t>X*</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c>
                  <a:txBody>
                    <a:bodyPr/>
                    <a:lstStyle/>
                    <a:p>
                      <a:pPr algn="ctr"/>
                      <a:r>
                        <a:rPr lang="en-US" dirty="0" smtClean="0"/>
                        <a:t>X*</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X*</a:t>
                      </a:r>
                    </a:p>
                    <a:p>
                      <a:pPr algn="ctr"/>
                      <a:endParaRPr lang="en-US" dirty="0"/>
                    </a:p>
                  </a:txBody>
                  <a:tcPr/>
                </a:tc>
              </a:tr>
            </a:tbl>
          </a:graphicData>
        </a:graphic>
      </p:graphicFrame>
      <p:sp>
        <p:nvSpPr>
          <p:cNvPr id="5" name="TextBox 4"/>
          <p:cNvSpPr txBox="1"/>
          <p:nvPr/>
        </p:nvSpPr>
        <p:spPr>
          <a:xfrm>
            <a:off x="2024744" y="5852161"/>
            <a:ext cx="7263720" cy="369332"/>
          </a:xfrm>
          <a:prstGeom prst="rect">
            <a:avLst/>
          </a:prstGeom>
          <a:noFill/>
        </p:spPr>
        <p:txBody>
          <a:bodyPr wrap="none" rtlCol="0">
            <a:spAutoFit/>
          </a:bodyPr>
          <a:lstStyle/>
          <a:p>
            <a:r>
              <a:rPr lang="en-US" dirty="0" smtClean="0"/>
              <a:t>*may be suitable on its own without orthogonal method, case by case basis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Metabolomic</a:t>
            </a:r>
            <a:r>
              <a:rPr lang="en-US" dirty="0" smtClean="0"/>
              <a:t> - </a:t>
            </a:r>
            <a:r>
              <a:rPr lang="en-US" dirty="0" err="1" smtClean="0"/>
              <a:t>Chemometric</a:t>
            </a:r>
            <a:r>
              <a:rPr lang="en-US" dirty="0" smtClean="0"/>
              <a:t> approach</a:t>
            </a:r>
            <a:endParaRPr lang="en-US" dirty="0"/>
          </a:p>
        </p:txBody>
      </p:sp>
      <p:sp>
        <p:nvSpPr>
          <p:cNvPr id="3" name="Content Placeholder 2"/>
          <p:cNvSpPr>
            <a:spLocks noGrp="1"/>
          </p:cNvSpPr>
          <p:nvPr>
            <p:ph idx="1"/>
          </p:nvPr>
        </p:nvSpPr>
        <p:spPr>
          <a:xfrm>
            <a:off x="66675" y="1711325"/>
            <a:ext cx="3505200" cy="4351338"/>
          </a:xfrm>
        </p:spPr>
        <p:txBody>
          <a:bodyPr/>
          <a:lstStyle/>
          <a:p>
            <a:r>
              <a:rPr lang="en-US" dirty="0" smtClean="0"/>
              <a:t>Any chemical method producing spectral or chromatographic data</a:t>
            </a:r>
          </a:p>
          <a:p>
            <a:r>
              <a:rPr lang="en-US" dirty="0" smtClean="0"/>
              <a:t>Principle Component Analysis</a:t>
            </a:r>
          </a:p>
          <a:p>
            <a:r>
              <a:rPr lang="en-US" dirty="0" smtClean="0"/>
              <a:t>Reference library needs to be robust </a:t>
            </a:r>
            <a:endParaRPr lang="en-US" dirty="0"/>
          </a:p>
        </p:txBody>
      </p:sp>
      <p:pic>
        <p:nvPicPr>
          <p:cNvPr id="159746" name="Picture 2" descr="http://journals.plos.org/plosone/article/figure/image?size=large&amp;id=info:doi/10.1371/journal.pone.0087462.g005"/>
          <p:cNvPicPr>
            <a:picLocks noChangeAspect="1" noChangeArrowheads="1"/>
          </p:cNvPicPr>
          <p:nvPr/>
        </p:nvPicPr>
        <p:blipFill>
          <a:blip r:embed="rId2"/>
          <a:srcRect/>
          <a:stretch>
            <a:fillRect/>
          </a:stretch>
        </p:blipFill>
        <p:spPr bwMode="auto">
          <a:xfrm>
            <a:off x="3362325" y="1628879"/>
            <a:ext cx="8829675" cy="42973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Validity</a:t>
            </a:r>
          </a:p>
        </p:txBody>
      </p:sp>
      <p:sp>
        <p:nvSpPr>
          <p:cNvPr id="3" name="Content Placeholder 2"/>
          <p:cNvSpPr>
            <a:spLocks noGrp="1"/>
          </p:cNvSpPr>
          <p:nvPr>
            <p:ph idx="1"/>
          </p:nvPr>
        </p:nvSpPr>
        <p:spPr/>
        <p:txBody>
          <a:bodyPr/>
          <a:lstStyle/>
          <a:p>
            <a:r>
              <a:rPr lang="en-US" dirty="0"/>
              <a:t>Master Guidance: </a:t>
            </a:r>
            <a:r>
              <a:rPr lang="en-US" b="1" dirty="0"/>
              <a:t>AOAC Appendix K </a:t>
            </a:r>
          </a:p>
          <a:p>
            <a:pPr lvl="1"/>
            <a:r>
              <a:rPr lang="en-US" dirty="0"/>
              <a:t>Part I: AOAC Guidelines for </a:t>
            </a:r>
            <a:r>
              <a:rPr lang="en-US" b="1" dirty="0"/>
              <a:t>Single-Laboratory Validation of Chemical Methods</a:t>
            </a:r>
            <a:r>
              <a:rPr lang="en-US" dirty="0"/>
              <a:t> for Dietary Supplements and Botanicals </a:t>
            </a:r>
          </a:p>
          <a:p>
            <a:pPr lvl="1"/>
            <a:r>
              <a:rPr lang="en-US" dirty="0"/>
              <a:t>Part II: AOAC Guidelines for Validation of </a:t>
            </a:r>
            <a:r>
              <a:rPr lang="en-US" b="1" dirty="0"/>
              <a:t>Botanical Identification Methods </a:t>
            </a:r>
          </a:p>
          <a:p>
            <a:pPr lvl="1"/>
            <a:r>
              <a:rPr lang="en-US" dirty="0"/>
              <a:t>Part III: Probability of Identification: A Statistical Model for the Validation of Qualitative Botanical Identification Methods</a:t>
            </a:r>
          </a:p>
          <a:p>
            <a:r>
              <a:rPr lang="en-US" dirty="0"/>
              <a:t>Within-lab only</a:t>
            </a:r>
          </a:p>
          <a:p>
            <a:r>
              <a:rPr lang="en-US" dirty="0"/>
              <a:t>A validated method which changes must be re-validated to </a:t>
            </a:r>
            <a:r>
              <a:rPr lang="en-US" dirty="0" smtClean="0"/>
              <a:t>determine that the </a:t>
            </a:r>
            <a:r>
              <a:rPr lang="en-US" dirty="0"/>
              <a:t>changes did not affect the Standard Method Performance Requirements (SMPR)</a:t>
            </a:r>
          </a:p>
          <a:p>
            <a:endParaRPr lang="en-US" dirty="0"/>
          </a:p>
          <a:p>
            <a:endParaRPr lang="en-US" dirty="0"/>
          </a:p>
        </p:txBody>
      </p:sp>
    </p:spTree>
    <p:extLst>
      <p:ext uri="{BB962C8B-B14F-4D97-AF65-F5344CB8AC3E}">
        <p14:creationId xmlns:p14="http://schemas.microsoft.com/office/powerpoint/2010/main" val="4273375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9978</TotalTime>
  <Words>1969</Words>
  <Application>Microsoft Macintosh PowerPoint</Application>
  <PresentationFormat>Custom</PresentationFormat>
  <Paragraphs>230</Paragraphs>
  <Slides>29</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Office Theme</vt:lpstr>
      <vt:lpstr>Custom Design</vt:lpstr>
      <vt:lpstr>Document</vt:lpstr>
      <vt:lpstr>PowerPoint Presentation</vt:lpstr>
      <vt:lpstr>What Constitutes Ingredient ID?</vt:lpstr>
      <vt:lpstr>How to determine appropriate ID -- First understand the following:</vt:lpstr>
      <vt:lpstr>What’s an Authentic Reference?</vt:lpstr>
      <vt:lpstr>How to determine appropriate ID</vt:lpstr>
      <vt:lpstr>ID Rules of Thumb</vt:lpstr>
      <vt:lpstr>Ingredient ID Methods Chart</vt:lpstr>
      <vt:lpstr>Metabolomic - Chemometric approach</vt:lpstr>
      <vt:lpstr>Method Validity</vt:lpstr>
      <vt:lpstr>Standard Method Performance Requirements (SMPR) for Chemical Methods</vt:lpstr>
      <vt:lpstr>Appendix K, Part I – Validation of a Chemical Method</vt:lpstr>
      <vt:lpstr>Purposes of Method Validation</vt:lpstr>
      <vt:lpstr>Performance Characteristics – Appendix K</vt:lpstr>
      <vt:lpstr>Typical Steps to Method Validation</vt:lpstr>
      <vt:lpstr>Typical Steps to Method Validation, ctd.</vt:lpstr>
      <vt:lpstr>What Methods are typically OMA?</vt:lpstr>
      <vt:lpstr>Single Laboratory Validation for Ethanol in Kombucha Tea: Linearity</vt:lpstr>
      <vt:lpstr>SLV Precision Data</vt:lpstr>
      <vt:lpstr>Accuracy: Percent Recovery</vt:lpstr>
      <vt:lpstr>Accuracy + Precision on CRM</vt:lpstr>
      <vt:lpstr>Appendix K Part II – Botanical Identity Method (BIM)</vt:lpstr>
      <vt:lpstr>Appendix K Part II – BIM</vt:lpstr>
      <vt:lpstr>PowerPoint Presentation</vt:lpstr>
      <vt:lpstr>Appendix K Part II – BIM</vt:lpstr>
      <vt:lpstr>Lab Pre-qualification</vt:lpstr>
      <vt:lpstr>Lab Qualification Red Flags</vt:lpstr>
      <vt:lpstr>Lab Qualification Red Flags, ctd..</vt:lpstr>
      <vt:lpstr>How to Reduce ID Testing Rejections: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Lusson, Shilo</dc:creator>
  <cp:lastModifiedBy>Blake Ebersole</cp:lastModifiedBy>
  <cp:revision>90</cp:revision>
  <dcterms:created xsi:type="dcterms:W3CDTF">2015-05-07T22:01:23Z</dcterms:created>
  <dcterms:modified xsi:type="dcterms:W3CDTF">2016-10-06T07:50:12Z</dcterms:modified>
</cp:coreProperties>
</file>